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4" r:id="rId7"/>
    <p:sldId id="265" r:id="rId8"/>
    <p:sldId id="266" r:id="rId9"/>
    <p:sldId id="269" r:id="rId10"/>
    <p:sldId id="270" r:id="rId11"/>
    <p:sldId id="257" r:id="rId12"/>
    <p:sldId id="271"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B32"/>
    <a:srgbClr val="363D48"/>
    <a:srgbClr val="4A53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1386" y="-6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0335C-E2A0-4D9C-BFB4-8BA586DFAC64}" type="doc">
      <dgm:prSet loTypeId="urn:microsoft.com/office/officeart/2005/8/layout/chevron2" loCatId="list" qsTypeId="urn:microsoft.com/office/officeart/2005/8/quickstyle/3d5" qsCatId="3D" csTypeId="urn:microsoft.com/office/officeart/2005/8/colors/accent0_3" csCatId="mainScheme" phldr="1"/>
      <dgm:spPr/>
      <dgm:t>
        <a:bodyPr/>
        <a:lstStyle/>
        <a:p>
          <a:endParaRPr lang="ru-RU"/>
        </a:p>
      </dgm:t>
    </dgm:pt>
    <dgm:pt modelId="{980E3BA0-2B27-43DB-80D5-5DC53F6DA6D0}">
      <dgm:prSet phldrT="[Текст]"/>
      <dgm:spPr/>
      <dgm:t>
        <a:bodyPr/>
        <a:lstStyle/>
        <a:p>
          <a:endParaRPr lang="ru-RU" dirty="0"/>
        </a:p>
      </dgm:t>
    </dgm:pt>
    <dgm:pt modelId="{8D4E0442-CD74-4046-B29D-AB75424A5A3D}" type="parTrans" cxnId="{AA9AF1BE-EB19-4104-AAA2-85B309DBB08F}">
      <dgm:prSet/>
      <dgm:spPr/>
      <dgm:t>
        <a:bodyPr/>
        <a:lstStyle/>
        <a:p>
          <a:endParaRPr lang="ru-RU"/>
        </a:p>
      </dgm:t>
    </dgm:pt>
    <dgm:pt modelId="{D4964B51-E130-44DC-98AF-E4311179E6F0}" type="sibTrans" cxnId="{AA9AF1BE-EB19-4104-AAA2-85B309DBB08F}">
      <dgm:prSet/>
      <dgm:spPr/>
      <dgm:t>
        <a:bodyPr/>
        <a:lstStyle/>
        <a:p>
          <a:endParaRPr lang="ru-RU"/>
        </a:p>
      </dgm:t>
    </dgm:pt>
    <dgm:pt modelId="{C673EC69-6913-42A2-B282-B5DA73391377}">
      <dgm:prSet/>
      <dgm:spPr/>
      <dgm:t>
        <a:bodyPr/>
        <a:lstStyle/>
        <a:p>
          <a:endParaRPr lang="ru-RU" dirty="0"/>
        </a:p>
      </dgm:t>
    </dgm:pt>
    <dgm:pt modelId="{C88DB5C9-D177-4322-8580-A4882737835C}" type="parTrans" cxnId="{8BE65D5D-EEF5-4A5B-ACE9-73F86B8BBEAF}">
      <dgm:prSet/>
      <dgm:spPr/>
      <dgm:t>
        <a:bodyPr/>
        <a:lstStyle/>
        <a:p>
          <a:endParaRPr lang="ru-RU"/>
        </a:p>
      </dgm:t>
    </dgm:pt>
    <dgm:pt modelId="{53BCE109-FD1F-4A7A-AD5B-8A2F048C9D5A}" type="sibTrans" cxnId="{8BE65D5D-EEF5-4A5B-ACE9-73F86B8BBEAF}">
      <dgm:prSet/>
      <dgm:spPr/>
      <dgm:t>
        <a:bodyPr/>
        <a:lstStyle/>
        <a:p>
          <a:endParaRPr lang="ru-RU"/>
        </a:p>
      </dgm:t>
    </dgm:pt>
    <dgm:pt modelId="{3348441F-FDDE-441C-87E2-0EEDC164945D}">
      <dgm:prSet phldrT="[Текст]"/>
      <dgm:spPr/>
      <dgm:t>
        <a:bodyPr/>
        <a:lstStyle/>
        <a:p>
          <a:endParaRPr lang="ru-RU" dirty="0"/>
        </a:p>
      </dgm:t>
    </dgm:pt>
    <dgm:pt modelId="{62E62EE0-7C0A-4E27-B9B5-A8BFC13D19C1}" type="sibTrans" cxnId="{55D9FFF2-81FB-4A52-BDA8-DE4FEAFD385A}">
      <dgm:prSet/>
      <dgm:spPr/>
      <dgm:t>
        <a:bodyPr/>
        <a:lstStyle/>
        <a:p>
          <a:endParaRPr lang="ru-RU"/>
        </a:p>
      </dgm:t>
    </dgm:pt>
    <dgm:pt modelId="{F601C648-1601-4623-A46E-6484FA1603BC}" type="parTrans" cxnId="{55D9FFF2-81FB-4A52-BDA8-DE4FEAFD385A}">
      <dgm:prSet/>
      <dgm:spPr/>
      <dgm:t>
        <a:bodyPr/>
        <a:lstStyle/>
        <a:p>
          <a:endParaRPr lang="ru-RU"/>
        </a:p>
      </dgm:t>
    </dgm:pt>
    <dgm:pt modelId="{B51CCF4C-B6AB-437F-9762-CF7B873C951C}">
      <dgm:prSet custT="1"/>
      <dgm:spPr/>
      <dgm:t>
        <a:bodyPr/>
        <a:lstStyle/>
        <a:p>
          <a:r>
            <a:rPr lang="ru-RU" sz="2000" b="1" dirty="0" smtClean="0">
              <a:latin typeface="Times New Roman" panose="02020603050405020304" pitchFamily="18" charset="0"/>
              <a:cs typeface="Times New Roman" panose="02020603050405020304" pitchFamily="18" charset="0"/>
            </a:rPr>
            <a:t>Руководитель ОО должен: проработать подходы к определению содержания образования в ОО; -создать условия для её реализации и </a:t>
          </a:r>
          <a:r>
            <a:rPr lang="ru-RU" sz="2000" b="1" dirty="0" err="1" smtClean="0">
              <a:latin typeface="Times New Roman" panose="02020603050405020304" pitchFamily="18" charset="0"/>
              <a:cs typeface="Times New Roman" panose="02020603050405020304" pitchFamily="18" charset="0"/>
            </a:rPr>
            <a:t>др</a:t>
          </a:r>
          <a:endParaRPr lang="ru-RU" sz="2000" b="1" dirty="0">
            <a:latin typeface="Times New Roman" panose="02020603050405020304" pitchFamily="18" charset="0"/>
            <a:cs typeface="Times New Roman" panose="02020603050405020304" pitchFamily="18" charset="0"/>
          </a:endParaRPr>
        </a:p>
      </dgm:t>
    </dgm:pt>
    <dgm:pt modelId="{E478E58B-0471-4A78-BFD5-12B8A190965E}" type="parTrans" cxnId="{87273A66-A548-4C58-BB2D-8DD5B458A7DD}">
      <dgm:prSet/>
      <dgm:spPr/>
      <dgm:t>
        <a:bodyPr/>
        <a:lstStyle/>
        <a:p>
          <a:endParaRPr lang="ru-RU"/>
        </a:p>
      </dgm:t>
    </dgm:pt>
    <dgm:pt modelId="{9868BE07-5D52-4D57-ADFA-434E0EF48852}" type="sibTrans" cxnId="{87273A66-A548-4C58-BB2D-8DD5B458A7DD}">
      <dgm:prSet/>
      <dgm:spPr/>
      <dgm:t>
        <a:bodyPr/>
        <a:lstStyle/>
        <a:p>
          <a:endParaRPr lang="ru-RU"/>
        </a:p>
      </dgm:t>
    </dgm:pt>
    <dgm:pt modelId="{20CBAEC5-4F40-4C18-A97D-C13406389FE6}">
      <dgm:prSet/>
      <dgm:spPr/>
      <dgm:t>
        <a:bodyPr/>
        <a:lstStyle/>
        <a:p>
          <a:r>
            <a:rPr lang="ru-RU" b="1" dirty="0" smtClean="0">
              <a:latin typeface="Times New Roman" panose="02020603050405020304" pitchFamily="18" charset="0"/>
              <a:cs typeface="Times New Roman" panose="02020603050405020304" pitchFamily="18" charset="0"/>
            </a:rPr>
            <a:t>В образовательной организации должно быть сформировано локальное нормативное поле(по уровням)</a:t>
          </a:r>
          <a:endParaRPr lang="ru-RU" b="1" dirty="0">
            <a:latin typeface="Times New Roman" panose="02020603050405020304" pitchFamily="18" charset="0"/>
            <a:cs typeface="Times New Roman" panose="02020603050405020304" pitchFamily="18" charset="0"/>
          </a:endParaRPr>
        </a:p>
      </dgm:t>
    </dgm:pt>
    <dgm:pt modelId="{43A5FB6D-2755-40B7-99F4-DE619783AC73}" type="parTrans" cxnId="{B5C72795-0FC4-4A38-A366-64279C8138D7}">
      <dgm:prSet/>
      <dgm:spPr/>
      <dgm:t>
        <a:bodyPr/>
        <a:lstStyle/>
        <a:p>
          <a:endParaRPr lang="ru-RU"/>
        </a:p>
      </dgm:t>
    </dgm:pt>
    <dgm:pt modelId="{84599BB9-2CC3-4B7B-A226-3D67E3B1CCA0}" type="sibTrans" cxnId="{B5C72795-0FC4-4A38-A366-64279C8138D7}">
      <dgm:prSet/>
      <dgm:spPr/>
      <dgm:t>
        <a:bodyPr/>
        <a:lstStyle/>
        <a:p>
          <a:endParaRPr lang="ru-RU"/>
        </a:p>
      </dgm:t>
    </dgm:pt>
    <dgm:pt modelId="{ABC76BBC-CAF9-4C66-AF47-DC9F16FA1A14}">
      <dgm:prSet/>
      <dgm:spPr/>
      <dgm:t>
        <a:bodyPr/>
        <a:lstStyle/>
        <a:p>
          <a:endParaRPr lang="ru-RU" dirty="0"/>
        </a:p>
      </dgm:t>
    </dgm:pt>
    <dgm:pt modelId="{5EED0B75-2A9C-4703-8347-BA2D7CE9D27A}" type="parTrans" cxnId="{978ACD1D-99D0-410C-B22D-3FF8D0337777}">
      <dgm:prSet/>
      <dgm:spPr/>
      <dgm:t>
        <a:bodyPr/>
        <a:lstStyle/>
        <a:p>
          <a:endParaRPr lang="ru-RU"/>
        </a:p>
      </dgm:t>
    </dgm:pt>
    <dgm:pt modelId="{BD20D043-3330-4CF2-8AB3-E32323FF3093}" type="sibTrans" cxnId="{978ACD1D-99D0-410C-B22D-3FF8D0337777}">
      <dgm:prSet/>
      <dgm:spPr/>
      <dgm:t>
        <a:bodyPr/>
        <a:lstStyle/>
        <a:p>
          <a:endParaRPr lang="ru-RU"/>
        </a:p>
      </dgm:t>
    </dgm:pt>
    <dgm:pt modelId="{182CDC61-76EC-4BAA-B23F-C24C8357D216}">
      <dgm:prSet phldrT="[Текст]" custT="1"/>
      <dgm:spPr/>
      <dgm:t>
        <a:bodyPr/>
        <a:lstStyle/>
        <a:p>
          <a:r>
            <a:rPr lang="ru-RU" sz="1800" b="1" dirty="0" smtClean="0">
              <a:latin typeface="Times New Roman" panose="02020603050405020304" pitchFamily="18" charset="0"/>
              <a:cs typeface="Times New Roman" panose="02020603050405020304" pitchFamily="18" charset="0"/>
            </a:rPr>
            <a:t>Законодательно заложена ответственность образовательной организации общего образования перед государством, обществом, участниками образовательных отношений  в определении содержания образования</a:t>
          </a:r>
          <a:endParaRPr lang="ru-RU" sz="1800" b="1" dirty="0">
            <a:latin typeface="Times New Roman" panose="02020603050405020304" pitchFamily="18" charset="0"/>
            <a:cs typeface="Times New Roman" panose="02020603050405020304" pitchFamily="18" charset="0"/>
          </a:endParaRPr>
        </a:p>
      </dgm:t>
    </dgm:pt>
    <dgm:pt modelId="{FB4BA7A6-25C8-4ABC-82CB-EE8C7F6C1639}" type="sibTrans" cxnId="{A7F46F50-47E1-4322-AC83-DB907207F5B1}">
      <dgm:prSet/>
      <dgm:spPr/>
      <dgm:t>
        <a:bodyPr/>
        <a:lstStyle/>
        <a:p>
          <a:endParaRPr lang="ru-RU"/>
        </a:p>
      </dgm:t>
    </dgm:pt>
    <dgm:pt modelId="{5D3AE146-B776-48C8-9F41-41D90934ADD8}" type="parTrans" cxnId="{A7F46F50-47E1-4322-AC83-DB907207F5B1}">
      <dgm:prSet/>
      <dgm:spPr/>
      <dgm:t>
        <a:bodyPr/>
        <a:lstStyle/>
        <a:p>
          <a:endParaRPr lang="ru-RU"/>
        </a:p>
      </dgm:t>
    </dgm:pt>
    <dgm:pt modelId="{DE7FDB9B-AA0C-4AE5-ABFA-88CF1F1E7CCE}" type="pres">
      <dgm:prSet presAssocID="{EAE0335C-E2A0-4D9C-BFB4-8BA586DFAC64}" presName="linearFlow" presStyleCnt="0">
        <dgm:presLayoutVars>
          <dgm:dir/>
          <dgm:animLvl val="lvl"/>
          <dgm:resizeHandles val="exact"/>
        </dgm:presLayoutVars>
      </dgm:prSet>
      <dgm:spPr/>
      <dgm:t>
        <a:bodyPr/>
        <a:lstStyle/>
        <a:p>
          <a:endParaRPr lang="ru-RU"/>
        </a:p>
      </dgm:t>
    </dgm:pt>
    <dgm:pt modelId="{6762514D-081B-4C1B-A9F8-8CC575117A0C}" type="pres">
      <dgm:prSet presAssocID="{980E3BA0-2B27-43DB-80D5-5DC53F6DA6D0}" presName="composite" presStyleCnt="0"/>
      <dgm:spPr/>
    </dgm:pt>
    <dgm:pt modelId="{A8176FC6-37C1-4391-945A-3DA987E7A01F}" type="pres">
      <dgm:prSet presAssocID="{980E3BA0-2B27-43DB-80D5-5DC53F6DA6D0}" presName="parentText" presStyleLbl="alignNode1" presStyleIdx="0" presStyleCnt="3">
        <dgm:presLayoutVars>
          <dgm:chMax val="1"/>
          <dgm:bulletEnabled val="1"/>
        </dgm:presLayoutVars>
      </dgm:prSet>
      <dgm:spPr/>
      <dgm:t>
        <a:bodyPr/>
        <a:lstStyle/>
        <a:p>
          <a:endParaRPr lang="ru-RU"/>
        </a:p>
      </dgm:t>
    </dgm:pt>
    <dgm:pt modelId="{34E2406E-2937-41AF-A488-7DC73BA40470}" type="pres">
      <dgm:prSet presAssocID="{980E3BA0-2B27-43DB-80D5-5DC53F6DA6D0}" presName="descendantText" presStyleLbl="alignAcc1" presStyleIdx="0" presStyleCnt="3">
        <dgm:presLayoutVars>
          <dgm:bulletEnabled val="1"/>
        </dgm:presLayoutVars>
      </dgm:prSet>
      <dgm:spPr/>
      <dgm:t>
        <a:bodyPr/>
        <a:lstStyle/>
        <a:p>
          <a:endParaRPr lang="ru-RU"/>
        </a:p>
      </dgm:t>
    </dgm:pt>
    <dgm:pt modelId="{B0B4B5E1-C4CB-4CA2-B7C0-975D3464ABBC}" type="pres">
      <dgm:prSet presAssocID="{D4964B51-E130-44DC-98AF-E4311179E6F0}" presName="sp" presStyleCnt="0"/>
      <dgm:spPr/>
    </dgm:pt>
    <dgm:pt modelId="{594813C1-F2F3-4E52-9A73-DEDA63696590}" type="pres">
      <dgm:prSet presAssocID="{C673EC69-6913-42A2-B282-B5DA73391377}" presName="composite" presStyleCnt="0"/>
      <dgm:spPr/>
    </dgm:pt>
    <dgm:pt modelId="{AB0985AF-9CA3-454D-BCF9-61377936AA15}" type="pres">
      <dgm:prSet presAssocID="{C673EC69-6913-42A2-B282-B5DA73391377}" presName="parentText" presStyleLbl="alignNode1" presStyleIdx="1" presStyleCnt="3">
        <dgm:presLayoutVars>
          <dgm:chMax val="1"/>
          <dgm:bulletEnabled val="1"/>
        </dgm:presLayoutVars>
      </dgm:prSet>
      <dgm:spPr/>
      <dgm:t>
        <a:bodyPr/>
        <a:lstStyle/>
        <a:p>
          <a:endParaRPr lang="ru-RU"/>
        </a:p>
      </dgm:t>
    </dgm:pt>
    <dgm:pt modelId="{16111364-E394-4F16-81AB-542A040EAA3A}" type="pres">
      <dgm:prSet presAssocID="{C673EC69-6913-42A2-B282-B5DA73391377}" presName="descendantText" presStyleLbl="alignAcc1" presStyleIdx="1" presStyleCnt="3">
        <dgm:presLayoutVars>
          <dgm:bulletEnabled val="1"/>
        </dgm:presLayoutVars>
      </dgm:prSet>
      <dgm:spPr/>
      <dgm:t>
        <a:bodyPr/>
        <a:lstStyle/>
        <a:p>
          <a:endParaRPr lang="ru-RU"/>
        </a:p>
      </dgm:t>
    </dgm:pt>
    <dgm:pt modelId="{3CE23594-D99F-42D5-B003-C4B62A68B2D1}" type="pres">
      <dgm:prSet presAssocID="{53BCE109-FD1F-4A7A-AD5B-8A2F048C9D5A}" presName="sp" presStyleCnt="0"/>
      <dgm:spPr/>
    </dgm:pt>
    <dgm:pt modelId="{EB63CEE8-2B5D-4F3C-BD8C-C09C9BFF13A3}" type="pres">
      <dgm:prSet presAssocID="{3348441F-FDDE-441C-87E2-0EEDC164945D}" presName="composite" presStyleCnt="0"/>
      <dgm:spPr/>
    </dgm:pt>
    <dgm:pt modelId="{0B254D2E-198B-4584-85ED-151353AE90BD}" type="pres">
      <dgm:prSet presAssocID="{3348441F-FDDE-441C-87E2-0EEDC164945D}" presName="parentText" presStyleLbl="alignNode1" presStyleIdx="2" presStyleCnt="3">
        <dgm:presLayoutVars>
          <dgm:chMax val="1"/>
          <dgm:bulletEnabled val="1"/>
        </dgm:presLayoutVars>
      </dgm:prSet>
      <dgm:spPr/>
      <dgm:t>
        <a:bodyPr/>
        <a:lstStyle/>
        <a:p>
          <a:endParaRPr lang="ru-RU"/>
        </a:p>
      </dgm:t>
    </dgm:pt>
    <dgm:pt modelId="{82566E49-937B-4970-9C32-777BFB2D1818}" type="pres">
      <dgm:prSet presAssocID="{3348441F-FDDE-441C-87E2-0EEDC164945D}" presName="descendantText" presStyleLbl="alignAcc1" presStyleIdx="2" presStyleCnt="3">
        <dgm:presLayoutVars>
          <dgm:bulletEnabled val="1"/>
        </dgm:presLayoutVars>
      </dgm:prSet>
      <dgm:spPr/>
      <dgm:t>
        <a:bodyPr/>
        <a:lstStyle/>
        <a:p>
          <a:endParaRPr lang="ru-RU"/>
        </a:p>
      </dgm:t>
    </dgm:pt>
  </dgm:ptLst>
  <dgm:cxnLst>
    <dgm:cxn modelId="{EF6F8443-D3C7-4260-BA78-7C5FA9F157F3}" type="presOf" srcId="{20CBAEC5-4F40-4C18-A97D-C13406389FE6}" destId="{82566E49-937B-4970-9C32-777BFB2D1818}" srcOrd="0" destOrd="0" presId="urn:microsoft.com/office/officeart/2005/8/layout/chevron2"/>
    <dgm:cxn modelId="{5B05537B-3D1D-4F0C-A09C-3A6C0D159FA1}" type="presOf" srcId="{ABC76BBC-CAF9-4C66-AF47-DC9F16FA1A14}" destId="{82566E49-937B-4970-9C32-777BFB2D1818}" srcOrd="0" destOrd="1" presId="urn:microsoft.com/office/officeart/2005/8/layout/chevron2"/>
    <dgm:cxn modelId="{A2B09A29-3E57-4A87-8A4C-D3F7358E95A9}" type="presOf" srcId="{3348441F-FDDE-441C-87E2-0EEDC164945D}" destId="{0B254D2E-198B-4584-85ED-151353AE90BD}" srcOrd="0" destOrd="0" presId="urn:microsoft.com/office/officeart/2005/8/layout/chevron2"/>
    <dgm:cxn modelId="{0C72D230-90D0-4632-8ED3-E08075E3765D}" type="presOf" srcId="{B51CCF4C-B6AB-437F-9762-CF7B873C951C}" destId="{16111364-E394-4F16-81AB-542A040EAA3A}" srcOrd="0" destOrd="0" presId="urn:microsoft.com/office/officeart/2005/8/layout/chevron2"/>
    <dgm:cxn modelId="{A7F46F50-47E1-4322-AC83-DB907207F5B1}" srcId="{980E3BA0-2B27-43DB-80D5-5DC53F6DA6D0}" destId="{182CDC61-76EC-4BAA-B23F-C24C8357D216}" srcOrd="0" destOrd="0" parTransId="{5D3AE146-B776-48C8-9F41-41D90934ADD8}" sibTransId="{FB4BA7A6-25C8-4ABC-82CB-EE8C7F6C1639}"/>
    <dgm:cxn modelId="{8BE65D5D-EEF5-4A5B-ACE9-73F86B8BBEAF}" srcId="{EAE0335C-E2A0-4D9C-BFB4-8BA586DFAC64}" destId="{C673EC69-6913-42A2-B282-B5DA73391377}" srcOrd="1" destOrd="0" parTransId="{C88DB5C9-D177-4322-8580-A4882737835C}" sibTransId="{53BCE109-FD1F-4A7A-AD5B-8A2F048C9D5A}"/>
    <dgm:cxn modelId="{978ACD1D-99D0-410C-B22D-3FF8D0337777}" srcId="{3348441F-FDDE-441C-87E2-0EEDC164945D}" destId="{ABC76BBC-CAF9-4C66-AF47-DC9F16FA1A14}" srcOrd="1" destOrd="0" parTransId="{5EED0B75-2A9C-4703-8347-BA2D7CE9D27A}" sibTransId="{BD20D043-3330-4CF2-8AB3-E32323FF3093}"/>
    <dgm:cxn modelId="{5C7B65E3-8BC0-4FA7-B5A3-EA35D2D94557}" type="presOf" srcId="{182CDC61-76EC-4BAA-B23F-C24C8357D216}" destId="{34E2406E-2937-41AF-A488-7DC73BA40470}" srcOrd="0" destOrd="0" presId="urn:microsoft.com/office/officeart/2005/8/layout/chevron2"/>
    <dgm:cxn modelId="{AA9AF1BE-EB19-4104-AAA2-85B309DBB08F}" srcId="{EAE0335C-E2A0-4D9C-BFB4-8BA586DFAC64}" destId="{980E3BA0-2B27-43DB-80D5-5DC53F6DA6D0}" srcOrd="0" destOrd="0" parTransId="{8D4E0442-CD74-4046-B29D-AB75424A5A3D}" sibTransId="{D4964B51-E130-44DC-98AF-E4311179E6F0}"/>
    <dgm:cxn modelId="{B5C72795-0FC4-4A38-A366-64279C8138D7}" srcId="{3348441F-FDDE-441C-87E2-0EEDC164945D}" destId="{20CBAEC5-4F40-4C18-A97D-C13406389FE6}" srcOrd="0" destOrd="0" parTransId="{43A5FB6D-2755-40B7-99F4-DE619783AC73}" sibTransId="{84599BB9-2CC3-4B7B-A226-3D67E3B1CCA0}"/>
    <dgm:cxn modelId="{17B15A62-A1E2-47AF-8335-2FE90F69944C}" type="presOf" srcId="{C673EC69-6913-42A2-B282-B5DA73391377}" destId="{AB0985AF-9CA3-454D-BCF9-61377936AA15}" srcOrd="0" destOrd="0" presId="urn:microsoft.com/office/officeart/2005/8/layout/chevron2"/>
    <dgm:cxn modelId="{55D9FFF2-81FB-4A52-BDA8-DE4FEAFD385A}" srcId="{EAE0335C-E2A0-4D9C-BFB4-8BA586DFAC64}" destId="{3348441F-FDDE-441C-87E2-0EEDC164945D}" srcOrd="2" destOrd="0" parTransId="{F601C648-1601-4623-A46E-6484FA1603BC}" sibTransId="{62E62EE0-7C0A-4E27-B9B5-A8BFC13D19C1}"/>
    <dgm:cxn modelId="{87273A66-A548-4C58-BB2D-8DD5B458A7DD}" srcId="{C673EC69-6913-42A2-B282-B5DA73391377}" destId="{B51CCF4C-B6AB-437F-9762-CF7B873C951C}" srcOrd="0" destOrd="0" parTransId="{E478E58B-0471-4A78-BFD5-12B8A190965E}" sibTransId="{9868BE07-5D52-4D57-ADFA-434E0EF48852}"/>
    <dgm:cxn modelId="{EEB568B9-40A7-416E-96E1-EB813659286B}" type="presOf" srcId="{EAE0335C-E2A0-4D9C-BFB4-8BA586DFAC64}" destId="{DE7FDB9B-AA0C-4AE5-ABFA-88CF1F1E7CCE}" srcOrd="0" destOrd="0" presId="urn:microsoft.com/office/officeart/2005/8/layout/chevron2"/>
    <dgm:cxn modelId="{69DF378D-FE3C-4D56-BA7F-4AF773E50F17}" type="presOf" srcId="{980E3BA0-2B27-43DB-80D5-5DC53F6DA6D0}" destId="{A8176FC6-37C1-4391-945A-3DA987E7A01F}" srcOrd="0" destOrd="0" presId="urn:microsoft.com/office/officeart/2005/8/layout/chevron2"/>
    <dgm:cxn modelId="{23C6FFDC-CD9C-41C6-AFA0-5C2200CBDFFA}" type="presParOf" srcId="{DE7FDB9B-AA0C-4AE5-ABFA-88CF1F1E7CCE}" destId="{6762514D-081B-4C1B-A9F8-8CC575117A0C}" srcOrd="0" destOrd="0" presId="urn:microsoft.com/office/officeart/2005/8/layout/chevron2"/>
    <dgm:cxn modelId="{6E8C0591-F1B6-4363-8B24-0A29028AC397}" type="presParOf" srcId="{6762514D-081B-4C1B-A9F8-8CC575117A0C}" destId="{A8176FC6-37C1-4391-945A-3DA987E7A01F}" srcOrd="0" destOrd="0" presId="urn:microsoft.com/office/officeart/2005/8/layout/chevron2"/>
    <dgm:cxn modelId="{951A4B72-53C1-44E9-9CE0-3654F43AB09E}" type="presParOf" srcId="{6762514D-081B-4C1B-A9F8-8CC575117A0C}" destId="{34E2406E-2937-41AF-A488-7DC73BA40470}" srcOrd="1" destOrd="0" presId="urn:microsoft.com/office/officeart/2005/8/layout/chevron2"/>
    <dgm:cxn modelId="{4D7FF043-7FC1-4A2B-8DBD-FCA17F1BEA93}" type="presParOf" srcId="{DE7FDB9B-AA0C-4AE5-ABFA-88CF1F1E7CCE}" destId="{B0B4B5E1-C4CB-4CA2-B7C0-975D3464ABBC}" srcOrd="1" destOrd="0" presId="urn:microsoft.com/office/officeart/2005/8/layout/chevron2"/>
    <dgm:cxn modelId="{91B1E3FF-1FC7-4BFA-83DD-08E72B9C9D74}" type="presParOf" srcId="{DE7FDB9B-AA0C-4AE5-ABFA-88CF1F1E7CCE}" destId="{594813C1-F2F3-4E52-9A73-DEDA63696590}" srcOrd="2" destOrd="0" presId="urn:microsoft.com/office/officeart/2005/8/layout/chevron2"/>
    <dgm:cxn modelId="{98D3A5EB-E589-4313-B2CA-788918C2F835}" type="presParOf" srcId="{594813C1-F2F3-4E52-9A73-DEDA63696590}" destId="{AB0985AF-9CA3-454D-BCF9-61377936AA15}" srcOrd="0" destOrd="0" presId="urn:microsoft.com/office/officeart/2005/8/layout/chevron2"/>
    <dgm:cxn modelId="{FE7B45EA-ACB7-4C33-ADA9-11B6C813E3E3}" type="presParOf" srcId="{594813C1-F2F3-4E52-9A73-DEDA63696590}" destId="{16111364-E394-4F16-81AB-542A040EAA3A}" srcOrd="1" destOrd="0" presId="urn:microsoft.com/office/officeart/2005/8/layout/chevron2"/>
    <dgm:cxn modelId="{3267ADEF-5130-4740-9B34-8BFE05F68481}" type="presParOf" srcId="{DE7FDB9B-AA0C-4AE5-ABFA-88CF1F1E7CCE}" destId="{3CE23594-D99F-42D5-B003-C4B62A68B2D1}" srcOrd="3" destOrd="0" presId="urn:microsoft.com/office/officeart/2005/8/layout/chevron2"/>
    <dgm:cxn modelId="{8140E570-A275-43BA-AD87-388385F030B9}" type="presParOf" srcId="{DE7FDB9B-AA0C-4AE5-ABFA-88CF1F1E7CCE}" destId="{EB63CEE8-2B5D-4F3C-BD8C-C09C9BFF13A3}" srcOrd="4" destOrd="0" presId="urn:microsoft.com/office/officeart/2005/8/layout/chevron2"/>
    <dgm:cxn modelId="{F2723A56-BEE7-407E-AA20-BADEB7EC8B2B}" type="presParOf" srcId="{EB63CEE8-2B5D-4F3C-BD8C-C09C9BFF13A3}" destId="{0B254D2E-198B-4584-85ED-151353AE90BD}" srcOrd="0" destOrd="0" presId="urn:microsoft.com/office/officeart/2005/8/layout/chevron2"/>
    <dgm:cxn modelId="{1EF35009-B2F0-44C8-A73F-5F90FDE7B31E}" type="presParOf" srcId="{EB63CEE8-2B5D-4F3C-BD8C-C09C9BFF13A3}" destId="{82566E49-937B-4970-9C32-777BFB2D181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76FC6-37C1-4391-945A-3DA987E7A01F}">
      <dsp:nvSpPr>
        <dsp:cNvPr id="0" name=""/>
        <dsp:cNvSpPr/>
      </dsp:nvSpPr>
      <dsp:spPr>
        <a:xfrm rot="5400000">
          <a:off x="-238682" y="239207"/>
          <a:ext cx="1591217" cy="1113852"/>
        </a:xfrm>
        <a:prstGeom prst="chevron">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ru-RU" sz="3100" kern="1200" dirty="0"/>
        </a:p>
      </dsp:txBody>
      <dsp:txXfrm rot="-5400000">
        <a:off x="1" y="557450"/>
        <a:ext cx="1113852" cy="477365"/>
      </dsp:txXfrm>
    </dsp:sp>
    <dsp:sp modelId="{34E2406E-2937-41AF-A488-7DC73BA40470}">
      <dsp:nvSpPr>
        <dsp:cNvPr id="0" name=""/>
        <dsp:cNvSpPr/>
      </dsp:nvSpPr>
      <dsp:spPr>
        <a:xfrm rot="5400000">
          <a:off x="5297580" y="-4183203"/>
          <a:ext cx="1034291" cy="940174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latin typeface="Times New Roman" panose="02020603050405020304" pitchFamily="18" charset="0"/>
              <a:cs typeface="Times New Roman" panose="02020603050405020304" pitchFamily="18" charset="0"/>
            </a:rPr>
            <a:t>Законодательно заложена ответственность образовательной организации общего образования перед государством, обществом, участниками образовательных отношений  в определении содержания образования</a:t>
          </a:r>
          <a:endParaRPr lang="ru-RU" sz="1800" b="1" kern="1200" dirty="0">
            <a:latin typeface="Times New Roman" panose="02020603050405020304" pitchFamily="18" charset="0"/>
            <a:cs typeface="Times New Roman" panose="02020603050405020304" pitchFamily="18" charset="0"/>
          </a:endParaRPr>
        </a:p>
      </dsp:txBody>
      <dsp:txXfrm rot="-5400000">
        <a:off x="1113852" y="51015"/>
        <a:ext cx="9351257" cy="933311"/>
      </dsp:txXfrm>
    </dsp:sp>
    <dsp:sp modelId="{AB0985AF-9CA3-454D-BCF9-61377936AA15}">
      <dsp:nvSpPr>
        <dsp:cNvPr id="0" name=""/>
        <dsp:cNvSpPr/>
      </dsp:nvSpPr>
      <dsp:spPr>
        <a:xfrm rot="5400000">
          <a:off x="-238682" y="1636083"/>
          <a:ext cx="1591217" cy="1113852"/>
        </a:xfrm>
        <a:prstGeom prst="chevron">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ru-RU" sz="3100" kern="1200" dirty="0"/>
        </a:p>
      </dsp:txBody>
      <dsp:txXfrm rot="-5400000">
        <a:off x="1" y="1954326"/>
        <a:ext cx="1113852" cy="477365"/>
      </dsp:txXfrm>
    </dsp:sp>
    <dsp:sp modelId="{16111364-E394-4F16-81AB-542A040EAA3A}">
      <dsp:nvSpPr>
        <dsp:cNvPr id="0" name=""/>
        <dsp:cNvSpPr/>
      </dsp:nvSpPr>
      <dsp:spPr>
        <a:xfrm rot="5400000">
          <a:off x="5297580" y="-2786326"/>
          <a:ext cx="1034291" cy="940174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smtClean="0">
              <a:latin typeface="Times New Roman" panose="02020603050405020304" pitchFamily="18" charset="0"/>
              <a:cs typeface="Times New Roman" panose="02020603050405020304" pitchFamily="18" charset="0"/>
            </a:rPr>
            <a:t>Руководитель ОО должен: проработать подходы к определению содержания образования в ОО; -создать условия для её реализации и </a:t>
          </a:r>
          <a:r>
            <a:rPr lang="ru-RU" sz="2000" b="1" kern="1200" dirty="0" err="1" smtClean="0">
              <a:latin typeface="Times New Roman" panose="02020603050405020304" pitchFamily="18" charset="0"/>
              <a:cs typeface="Times New Roman" panose="02020603050405020304" pitchFamily="18" charset="0"/>
            </a:rPr>
            <a:t>др</a:t>
          </a:r>
          <a:endParaRPr lang="ru-RU" sz="2000" b="1" kern="1200" dirty="0">
            <a:latin typeface="Times New Roman" panose="02020603050405020304" pitchFamily="18" charset="0"/>
            <a:cs typeface="Times New Roman" panose="02020603050405020304" pitchFamily="18" charset="0"/>
          </a:endParaRPr>
        </a:p>
      </dsp:txBody>
      <dsp:txXfrm rot="-5400000">
        <a:off x="1113852" y="1447892"/>
        <a:ext cx="9351257" cy="933311"/>
      </dsp:txXfrm>
    </dsp:sp>
    <dsp:sp modelId="{0B254D2E-198B-4584-85ED-151353AE90BD}">
      <dsp:nvSpPr>
        <dsp:cNvPr id="0" name=""/>
        <dsp:cNvSpPr/>
      </dsp:nvSpPr>
      <dsp:spPr>
        <a:xfrm rot="5400000">
          <a:off x="-238682" y="3032960"/>
          <a:ext cx="1591217" cy="1113852"/>
        </a:xfrm>
        <a:prstGeom prst="chevron">
          <a:avLst/>
        </a:prstGeom>
        <a:solidFill>
          <a:schemeClr val="dk2">
            <a:hueOff val="0"/>
            <a:satOff val="0"/>
            <a:lumOff val="0"/>
            <a:alphaOff val="0"/>
          </a:schemeClr>
        </a:solidFill>
        <a:ln w="6350" cap="flat" cmpd="sng" algn="ctr">
          <a:solidFill>
            <a:schemeClr val="dk2">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ru-RU" sz="3100" kern="1200" dirty="0"/>
        </a:p>
      </dsp:txBody>
      <dsp:txXfrm rot="-5400000">
        <a:off x="1" y="3351203"/>
        <a:ext cx="1113852" cy="477365"/>
      </dsp:txXfrm>
    </dsp:sp>
    <dsp:sp modelId="{82566E49-937B-4970-9C32-777BFB2D1818}">
      <dsp:nvSpPr>
        <dsp:cNvPr id="0" name=""/>
        <dsp:cNvSpPr/>
      </dsp:nvSpPr>
      <dsp:spPr>
        <a:xfrm rot="5400000">
          <a:off x="5297580" y="-1389450"/>
          <a:ext cx="1034291" cy="9401747"/>
        </a:xfrm>
        <a:prstGeom prst="round2Same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b="1" kern="1200" dirty="0" smtClean="0">
              <a:latin typeface="Times New Roman" panose="02020603050405020304" pitchFamily="18" charset="0"/>
              <a:cs typeface="Times New Roman" panose="02020603050405020304" pitchFamily="18" charset="0"/>
            </a:rPr>
            <a:t>В образовательной организации должно быть сформировано локальное нормативное поле(по уровням)</a:t>
          </a:r>
          <a:endParaRPr lang="ru-RU" sz="2100" b="1" kern="1200" dirty="0">
            <a:latin typeface="Times New Roman" panose="02020603050405020304" pitchFamily="18" charset="0"/>
            <a:cs typeface="Times New Roman" panose="02020603050405020304" pitchFamily="18" charset="0"/>
          </a:endParaRPr>
        </a:p>
        <a:p>
          <a:pPr marL="228600" lvl="1" indent="-228600" algn="l" defTabSz="933450">
            <a:lnSpc>
              <a:spcPct val="90000"/>
            </a:lnSpc>
            <a:spcBef>
              <a:spcPct val="0"/>
            </a:spcBef>
            <a:spcAft>
              <a:spcPct val="15000"/>
            </a:spcAft>
            <a:buChar char="••"/>
          </a:pPr>
          <a:endParaRPr lang="ru-RU" sz="2100" kern="1200" dirty="0"/>
        </a:p>
      </dsp:txBody>
      <dsp:txXfrm rot="-5400000">
        <a:off x="1113852" y="2844768"/>
        <a:ext cx="9351257" cy="9333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3CBD4333-8765-4373-994B-B2C4CD30CA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1202E359-43A8-4663-B374-AFF6F46EDCE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F17E991-6BF7-42FB-BD5A-381824A00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AA2ACFB8-7506-482D-B231-C980C2D8F442}"/>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5" name="Нижний колонтитул 4">
            <a:extLst>
              <a:ext uri="{FF2B5EF4-FFF2-40B4-BE49-F238E27FC236}">
                <a16:creationId xmlns:a16="http://schemas.microsoft.com/office/drawing/2014/main" xmlns="" id="{4AC199F4-016C-452B-B92B-FD7594D64F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234184A-E97B-4C44-A738-C6808DD2D52D}"/>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108057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3F1E52A-445B-4003-8330-C9C1F8D1431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6384515-B604-4B81-958B-46C790F03C1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9575CF8-AA8A-4D65-81AB-92AA624C8F59}"/>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5" name="Нижний колонтитул 4">
            <a:extLst>
              <a:ext uri="{FF2B5EF4-FFF2-40B4-BE49-F238E27FC236}">
                <a16:creationId xmlns:a16="http://schemas.microsoft.com/office/drawing/2014/main" xmlns="" id="{D10C2321-D046-43DC-822E-2B925CBA56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1DF8C07-8301-4549-A144-486E743A5E06}"/>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40838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D57117D0-51FF-462F-87A5-8F763DB29BA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31F9D19D-DDD9-442E-A974-5F562456FF4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D332ADB-FF6B-4182-A33F-F14AA33DE477}"/>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5" name="Нижний колонтитул 4">
            <a:extLst>
              <a:ext uri="{FF2B5EF4-FFF2-40B4-BE49-F238E27FC236}">
                <a16:creationId xmlns:a16="http://schemas.microsoft.com/office/drawing/2014/main" xmlns="" id="{4DC536EC-5EE7-4A1D-AB65-56333D74EA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2528C87-E0CC-4401-80B2-1A5FE0BC3509}"/>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9598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E1CE25-4CC8-4524-BC78-945C03B81B6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A62EFDD-9C97-4DFA-B7EF-AA3097E585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211039C-F79B-42AD-9BEE-8CAB91121368}"/>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5" name="Нижний колонтитул 4">
            <a:extLst>
              <a:ext uri="{FF2B5EF4-FFF2-40B4-BE49-F238E27FC236}">
                <a16:creationId xmlns:a16="http://schemas.microsoft.com/office/drawing/2014/main" xmlns="" id="{A35B3BBB-379E-452D-98B8-D8F0929768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EB9BBEE-97C2-4DE1-9006-388B69B184F1}"/>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43380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CD1288A-C689-4F3C-A5D6-7DFC82AEC2D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01F03C4-D983-4605-8DDC-22969BB07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502F1836-FDAE-4D30-9F24-CA0C31656DA9}"/>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5" name="Нижний колонтитул 4">
            <a:extLst>
              <a:ext uri="{FF2B5EF4-FFF2-40B4-BE49-F238E27FC236}">
                <a16:creationId xmlns:a16="http://schemas.microsoft.com/office/drawing/2014/main" xmlns="" id="{D2B648A3-3C2E-4580-86E1-FF7C49CF33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98BB75-5A23-4C9E-A6FC-F0D5409014E7}"/>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50836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0E8138-14BB-479F-8605-6229E0BBB09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C12C7E9-342B-4821-B80C-A1735E154F6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2A929AAF-2AEE-463F-87B7-30D4C837A31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4844FC70-6B0C-4C37-9243-D068CA353FBC}"/>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6" name="Нижний колонтитул 5">
            <a:extLst>
              <a:ext uri="{FF2B5EF4-FFF2-40B4-BE49-F238E27FC236}">
                <a16:creationId xmlns:a16="http://schemas.microsoft.com/office/drawing/2014/main" xmlns="" id="{264D70FB-2759-4EF1-A94D-A626DEB0DCC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715A50F-847C-4446-9B00-F674A888C16F}"/>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796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3AC5604-E9BD-4F6E-9BF9-7530919B208C}"/>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115D398E-C1B1-4ABE-B800-2CB4B42C8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EA75FA8E-4762-45B3-AAA3-EF59D8E88F9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A1BC3476-8D2B-4747-A6DA-4E52D434E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4A3CD930-E2D9-45CB-9825-F84B23C7267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1AF7561-EABF-431C-A944-66AF5BB686B8}"/>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8" name="Нижний колонтитул 7">
            <a:extLst>
              <a:ext uri="{FF2B5EF4-FFF2-40B4-BE49-F238E27FC236}">
                <a16:creationId xmlns:a16="http://schemas.microsoft.com/office/drawing/2014/main" xmlns="" id="{563B115A-3794-4F0E-A7BC-357B63B7282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28DC624C-5A8D-47E2-99D3-1B8ADAA81DA1}"/>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141625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7282B8A-6393-4839-911C-43F299D5E9B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D532EC08-A86C-43AF-8549-E8558FB44FC8}"/>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4" name="Нижний колонтитул 3">
            <a:extLst>
              <a:ext uri="{FF2B5EF4-FFF2-40B4-BE49-F238E27FC236}">
                <a16:creationId xmlns:a16="http://schemas.microsoft.com/office/drawing/2014/main" xmlns="" id="{1E06BBC2-C32C-4CC3-8AC2-FAA8B526BE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5E288163-F7B8-45C6-B5DC-795CA5FAA958}"/>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44608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3CBDD11-2CE3-4DBE-ABA9-CF73E3431AD4}"/>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3" name="Нижний колонтитул 2">
            <a:extLst>
              <a:ext uri="{FF2B5EF4-FFF2-40B4-BE49-F238E27FC236}">
                <a16:creationId xmlns:a16="http://schemas.microsoft.com/office/drawing/2014/main" xmlns="" id="{631AB9AE-55CF-47DB-9199-08CD7E4C897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D59D9D63-08B9-457F-B339-7BA8E4898679}"/>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85744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A89639-1F31-423A-BEA4-025341FE342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AC5936EB-4833-428D-9D0D-85E67C5BDD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024EE994-AAE4-4140-BEBC-A18F27FB5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4F5E72C-0030-4918-BE76-309E94441FD3}"/>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6" name="Нижний колонтитул 5">
            <a:extLst>
              <a:ext uri="{FF2B5EF4-FFF2-40B4-BE49-F238E27FC236}">
                <a16:creationId xmlns:a16="http://schemas.microsoft.com/office/drawing/2014/main" xmlns="" id="{A8DB6F35-947F-412D-9DEB-BCCDDC9A39F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31541BDB-D5E8-4538-8253-C81DEFC93827}"/>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2891889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0D518AA-415E-4B9E-B6CE-3D9512DC8A2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0757C97-FB6D-45E9-86D6-4D17B9E469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A47D716E-729A-4CEE-A527-D5A88DC2C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BE5531C1-0989-42F3-8B55-ED2B6369320F}"/>
              </a:ext>
            </a:extLst>
          </p:cNvPr>
          <p:cNvSpPr>
            <a:spLocks noGrp="1"/>
          </p:cNvSpPr>
          <p:nvPr>
            <p:ph type="dt" sz="half" idx="10"/>
          </p:nvPr>
        </p:nvSpPr>
        <p:spPr/>
        <p:txBody>
          <a:bodyPr/>
          <a:lstStyle/>
          <a:p>
            <a:fld id="{4BB36F46-D373-4305-8DD8-28FCC05803E0}" type="datetimeFigureOut">
              <a:rPr lang="ru-RU" smtClean="0"/>
              <a:t>07.06.2021</a:t>
            </a:fld>
            <a:endParaRPr lang="ru-RU"/>
          </a:p>
        </p:txBody>
      </p:sp>
      <p:sp>
        <p:nvSpPr>
          <p:cNvPr id="6" name="Нижний колонтитул 5">
            <a:extLst>
              <a:ext uri="{FF2B5EF4-FFF2-40B4-BE49-F238E27FC236}">
                <a16:creationId xmlns:a16="http://schemas.microsoft.com/office/drawing/2014/main" xmlns="" id="{B7A5DC33-81AA-4C8B-9524-D9DBAF26C9B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42AD5DE-476C-4848-A5E6-177BF17CC305}"/>
              </a:ext>
            </a:extLst>
          </p:cNvPr>
          <p:cNvSpPr>
            <a:spLocks noGrp="1"/>
          </p:cNvSpPr>
          <p:nvPr>
            <p:ph type="sldNum" sz="quarter" idx="12"/>
          </p:nvPr>
        </p:nvSpPr>
        <p:spPr/>
        <p:txBody>
          <a:bodyPr/>
          <a:lstStyle/>
          <a:p>
            <a:fld id="{D1EC1024-499E-4324-A73D-2CC3F9B7708C}" type="slidenum">
              <a:rPr lang="ru-RU" smtClean="0"/>
              <a:t>‹#›</a:t>
            </a:fld>
            <a:endParaRPr lang="ru-RU"/>
          </a:p>
        </p:txBody>
      </p:sp>
    </p:spTree>
    <p:extLst>
      <p:ext uri="{BB962C8B-B14F-4D97-AF65-F5344CB8AC3E}">
        <p14:creationId xmlns:p14="http://schemas.microsoft.com/office/powerpoint/2010/main" val="391602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85B0211F-5DAB-494F-AF3E-16B93A60AB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433A4367-D87A-4656-9B82-E7F93FA25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50BF2EBB-B7FB-4F01-8B69-0598994E4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E4841F7-36A3-4C94-A4C4-CB9E46D09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36F46-D373-4305-8DD8-28FCC05803E0}" type="datetimeFigureOut">
              <a:rPr lang="ru-RU" smtClean="0"/>
              <a:t>07.06.2021</a:t>
            </a:fld>
            <a:endParaRPr lang="ru-RU"/>
          </a:p>
        </p:txBody>
      </p:sp>
      <p:sp>
        <p:nvSpPr>
          <p:cNvPr id="5" name="Нижний колонтитул 4">
            <a:extLst>
              <a:ext uri="{FF2B5EF4-FFF2-40B4-BE49-F238E27FC236}">
                <a16:creationId xmlns:a16="http://schemas.microsoft.com/office/drawing/2014/main" xmlns="" id="{87915597-1FA5-476A-9CF9-902C4952C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E5B2BF89-047B-45E4-8349-A678D5B037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C1024-499E-4324-A73D-2CC3F9B7708C}" type="slidenum">
              <a:rPr lang="ru-RU" smtClean="0"/>
              <a:t>‹#›</a:t>
            </a:fld>
            <a:endParaRPr lang="ru-RU"/>
          </a:p>
        </p:txBody>
      </p:sp>
    </p:spTree>
    <p:extLst>
      <p:ext uri="{BB962C8B-B14F-4D97-AF65-F5344CB8AC3E}">
        <p14:creationId xmlns:p14="http://schemas.microsoft.com/office/powerpoint/2010/main" val="53111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A9BE6E-42CD-4DE4-B5B6-5BCA9FB336F9}"/>
              </a:ext>
            </a:extLst>
          </p:cNvPr>
          <p:cNvSpPr>
            <a:spLocks noGrp="1"/>
          </p:cNvSpPr>
          <p:nvPr>
            <p:ph type="ctrTitle"/>
          </p:nvPr>
        </p:nvSpPr>
        <p:spPr>
          <a:xfrm>
            <a:off x="906652" y="1139125"/>
            <a:ext cx="8570562" cy="3339885"/>
          </a:xfrm>
          <a:noFill/>
        </p:spPr>
        <p:txBody>
          <a:bodyPr>
            <a:noAutofit/>
          </a:bodyPr>
          <a:lstStyle/>
          <a:p>
            <a:r>
              <a:rPr lang="ru-RU" sz="4000" b="1"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Технология проектирования управленческой деятельности </a:t>
            </a:r>
            <a:r>
              <a:rPr lang="ru-RU" sz="4000" b="1" dirty="0" smtClean="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
            </a:r>
            <a:br>
              <a:rPr lang="ru-RU" sz="4000" b="1" dirty="0" smtClean="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br>
            <a:r>
              <a:rPr lang="ru-RU" sz="4000" b="1" dirty="0" smtClean="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в </a:t>
            </a:r>
            <a:br>
              <a:rPr lang="ru-RU" sz="4000" b="1" dirty="0" smtClean="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br>
            <a:r>
              <a:rPr lang="ru-RU" sz="4000" b="1" i="1" u="sng" dirty="0" smtClean="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образовательной </a:t>
            </a:r>
            <a:r>
              <a:rPr lang="ru-RU" sz="4000" b="1" i="1" u="sng" dirty="0">
                <a:gradFill flip="none" rotWithShape="1">
                  <a:gsLst>
                    <a:gs pos="0">
                      <a:srgbClr val="4A5362"/>
                    </a:gs>
                    <a:gs pos="100000">
                      <a:srgbClr val="262B32"/>
                    </a:gs>
                  </a:gsLst>
                  <a:lin ang="2700000" scaled="1"/>
                  <a:tileRect/>
                </a:gradFill>
                <a:latin typeface="Times New Roman" panose="02020603050405020304" pitchFamily="18" charset="0"/>
                <a:cs typeface="Times New Roman" panose="02020603050405020304" pitchFamily="18" charset="0"/>
              </a:rPr>
              <a:t>организации</a:t>
            </a:r>
            <a:r>
              <a:rPr lang="ru-RU" sz="4000" b="1" i="1" u="sng" dirty="0">
                <a:gradFill flip="none" rotWithShape="1">
                  <a:gsLst>
                    <a:gs pos="0">
                      <a:srgbClr val="4A5362"/>
                    </a:gs>
                    <a:gs pos="100000">
                      <a:srgbClr val="262B32"/>
                    </a:gs>
                  </a:gsLst>
                  <a:lin ang="2700000" scaled="1"/>
                  <a:tileRect/>
                </a:gradFill>
                <a:latin typeface="Arial" panose="020B0604020202020204" pitchFamily="34" charset="0"/>
                <a:cs typeface="Arial" panose="020B0604020202020204" pitchFamily="34" charset="0"/>
              </a:rPr>
              <a:t/>
            </a:r>
            <a:br>
              <a:rPr lang="ru-RU" sz="4000" b="1" i="1" u="sng" dirty="0">
                <a:gradFill flip="none" rotWithShape="1">
                  <a:gsLst>
                    <a:gs pos="0">
                      <a:srgbClr val="4A5362"/>
                    </a:gs>
                    <a:gs pos="100000">
                      <a:srgbClr val="262B32"/>
                    </a:gs>
                  </a:gsLst>
                  <a:lin ang="2700000" scaled="1"/>
                  <a:tileRect/>
                </a:gradFill>
                <a:latin typeface="Arial" panose="020B0604020202020204" pitchFamily="34" charset="0"/>
                <a:cs typeface="Arial" panose="020B0604020202020204" pitchFamily="34" charset="0"/>
              </a:rPr>
            </a:br>
            <a:endParaRPr lang="ru-RU" sz="4000" b="1" i="1" u="sng" dirty="0">
              <a:gradFill flip="none" rotWithShape="1">
                <a:gsLst>
                  <a:gs pos="0">
                    <a:srgbClr val="4A5362"/>
                  </a:gs>
                  <a:gs pos="100000">
                    <a:srgbClr val="262B32"/>
                  </a:gs>
                </a:gsLst>
                <a:lin ang="2700000" scaled="1"/>
                <a:tileRect/>
              </a:gradFill>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xmlns="" id="{74F0438D-1880-4E64-97C9-3038B29C09ED}"/>
              </a:ext>
            </a:extLst>
          </p:cNvPr>
          <p:cNvSpPr>
            <a:spLocks noGrp="1"/>
          </p:cNvSpPr>
          <p:nvPr>
            <p:ph type="subTitle" idx="1"/>
          </p:nvPr>
        </p:nvSpPr>
        <p:spPr>
          <a:xfrm>
            <a:off x="1958109" y="4680487"/>
            <a:ext cx="6299200" cy="1658320"/>
          </a:xfrm>
        </p:spPr>
        <p:txBody>
          <a:bodyPr>
            <a:normAutofit/>
          </a:bodyPr>
          <a:lstStyle/>
          <a:p>
            <a:pPr algn="r"/>
            <a:endParaRPr lang="ru-RU" sz="2000" b="1" dirty="0" smtClean="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endParaRPr>
          </a:p>
          <a:p>
            <a:pPr algn="r"/>
            <a:endParaRPr lang="ru-RU" sz="2000" b="1" dirty="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endParaRPr>
          </a:p>
          <a:p>
            <a:pPr algn="r"/>
            <a:r>
              <a:rPr lang="ru-RU" sz="2000" b="1" dirty="0" smtClean="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rPr>
              <a:t>МБОУ </a:t>
            </a:r>
            <a:r>
              <a:rPr lang="ru-RU" sz="2000" b="1" dirty="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rPr>
              <a:t>УСОШ №</a:t>
            </a:r>
            <a:r>
              <a:rPr lang="ru-RU" sz="2000" b="1" dirty="0" smtClean="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rPr>
              <a:t>4</a:t>
            </a:r>
          </a:p>
          <a:p>
            <a:r>
              <a:rPr lang="ru-RU" sz="2000" b="1" dirty="0" smtClean="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rPr>
              <a:t>Удомля 2021г.</a:t>
            </a:r>
            <a:endParaRPr lang="ru-RU" sz="2000" b="1" dirty="0">
              <a:gradFill flip="none" rotWithShape="1">
                <a:gsLst>
                  <a:gs pos="0">
                    <a:srgbClr val="4A5362"/>
                  </a:gs>
                  <a:gs pos="100000">
                    <a:srgbClr val="262B32"/>
                  </a:gs>
                </a:gsLst>
                <a:lin ang="2700000" scaled="1"/>
                <a:tileRect/>
              </a:gra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62891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9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a:t>
            </a:r>
            <a:r>
              <a:rPr lang="ru-RU" sz="2900" b="1" dirty="0" smtClean="0">
                <a:solidFill>
                  <a:srgbClr val="ED7D31">
                    <a:lumMod val="75000"/>
                  </a:srgbClr>
                </a:solidFill>
                <a:latin typeface="Times New Roman" panose="02020603050405020304" pitchFamily="18" charset="0"/>
                <a:cs typeface="Times New Roman" panose="02020603050405020304" pitchFamily="18" charset="0"/>
              </a:rPr>
              <a:t>организации.</a:t>
            </a:r>
            <a:endParaRPr lang="ru-RU" dirty="0"/>
          </a:p>
        </p:txBody>
      </p:sp>
      <p:pic>
        <p:nvPicPr>
          <p:cNvPr id="2051" name="Picture 3" descr="C:\Users\Чеснокова\Desktop\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469"/>
          <a:stretch/>
        </p:blipFill>
        <p:spPr bwMode="auto">
          <a:xfrm>
            <a:off x="1169581" y="1626781"/>
            <a:ext cx="9994604" cy="4827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85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D39528-A488-4C64-A503-8EC5F30DBA77}"/>
              </a:ext>
            </a:extLst>
          </p:cNvPr>
          <p:cNvSpPr>
            <a:spLocks noGrp="1"/>
          </p:cNvSpPr>
          <p:nvPr>
            <p:ph type="title"/>
          </p:nvPr>
        </p:nvSpPr>
        <p:spPr>
          <a:xfrm>
            <a:off x="838200" y="417034"/>
            <a:ext cx="10515600" cy="1325563"/>
          </a:xfrm>
        </p:spPr>
        <p:txBody>
          <a:bodyPr/>
          <a:lstStyle/>
          <a:p>
            <a:pPr algn="ctr"/>
            <a:r>
              <a:rPr lang="ru-RU" sz="29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a:t>
            </a:r>
            <a:r>
              <a:rPr lang="ru-RU" sz="2900" b="1" dirty="0" smtClean="0">
                <a:solidFill>
                  <a:srgbClr val="ED7D31">
                    <a:lumMod val="75000"/>
                  </a:srgbClr>
                </a:solidFill>
                <a:latin typeface="Times New Roman" panose="02020603050405020304" pitchFamily="18" charset="0"/>
                <a:cs typeface="Times New Roman" panose="02020603050405020304" pitchFamily="18" charset="0"/>
              </a:rPr>
              <a:t>организации.</a:t>
            </a:r>
            <a:endParaRPr lang="ru-RU" dirty="0"/>
          </a:p>
        </p:txBody>
      </p:sp>
      <p:grpSp>
        <p:nvGrpSpPr>
          <p:cNvPr id="4" name="Group 2">
            <a:extLst>
              <a:ext uri="{FF2B5EF4-FFF2-40B4-BE49-F238E27FC236}">
                <a16:creationId xmlns:a16="http://schemas.microsoft.com/office/drawing/2014/main" xmlns="" id="{F2BA2E71-DC01-4D5E-AED6-EF4C0AE402F8}"/>
              </a:ext>
            </a:extLst>
          </p:cNvPr>
          <p:cNvGrpSpPr>
            <a:grpSpLocks/>
          </p:cNvGrpSpPr>
          <p:nvPr/>
        </p:nvGrpSpPr>
        <p:grpSpPr bwMode="auto">
          <a:xfrm>
            <a:off x="3541776" y="4835686"/>
            <a:ext cx="5105400" cy="732881"/>
            <a:chOff x="1248" y="1440"/>
            <a:chExt cx="3216" cy="359"/>
          </a:xfrm>
        </p:grpSpPr>
        <p:sp>
          <p:nvSpPr>
            <p:cNvPr id="5" name="Line 3">
              <a:extLst>
                <a:ext uri="{FF2B5EF4-FFF2-40B4-BE49-F238E27FC236}">
                  <a16:creationId xmlns:a16="http://schemas.microsoft.com/office/drawing/2014/main" xmlns="" id="{5314DF18-AABC-4B0B-B244-31BC89A163C3}"/>
                </a:ext>
              </a:extLst>
            </p:cNvPr>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4">
              <a:extLst>
                <a:ext uri="{FF2B5EF4-FFF2-40B4-BE49-F238E27FC236}">
                  <a16:creationId xmlns:a16="http://schemas.microsoft.com/office/drawing/2014/main" xmlns="" id="{AD3CA9B3-3BC8-4172-8569-87EF83E75A0F}"/>
                </a:ext>
              </a:extLst>
            </p:cNvPr>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7" name="Text Box 5">
              <a:extLst>
                <a:ext uri="{FF2B5EF4-FFF2-40B4-BE49-F238E27FC236}">
                  <a16:creationId xmlns:a16="http://schemas.microsoft.com/office/drawing/2014/main" xmlns="" id="{0534EB7D-6FD0-4F93-9EE0-EBC1969D3959}"/>
                </a:ext>
              </a:extLst>
            </p:cNvPr>
            <p:cNvSpPr txBox="1">
              <a:spLocks noChangeArrowheads="1"/>
            </p:cNvSpPr>
            <p:nvPr/>
          </p:nvSpPr>
          <p:spPr bwMode="gray">
            <a:xfrm>
              <a:off x="2426" y="1482"/>
              <a:ext cx="1768"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ru-RU" sz="3600" b="1" dirty="0" smtClean="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rPr>
                <a:t>Обучение</a:t>
              </a:r>
              <a:endParaRPr lang="en-US" sz="3600" b="1" spc="50" dirty="0">
                <a:ln w="11430"/>
                <a:solidFill>
                  <a:srgbClr val="C00000"/>
                </a:solidFill>
                <a:effectLst>
                  <a:outerShdw blurRad="76200" dist="50800" dir="5400000" algn="tl" rotWithShape="0">
                    <a:srgbClr val="000000">
                      <a:alpha val="65000"/>
                    </a:srgbClr>
                  </a:outerShdw>
                </a:effectLst>
              </a:endParaRPr>
            </a:p>
          </p:txBody>
        </p:sp>
        <p:sp>
          <p:nvSpPr>
            <p:cNvPr id="8" name="Text Box 6">
              <a:extLst>
                <a:ext uri="{FF2B5EF4-FFF2-40B4-BE49-F238E27FC236}">
                  <a16:creationId xmlns:a16="http://schemas.microsoft.com/office/drawing/2014/main" xmlns="" id="{D2E6B006-9F4A-4FB5-BC38-A73DCF762BE6}"/>
                </a:ext>
              </a:extLst>
            </p:cNvPr>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a:extLst>
              <a:ext uri="{FF2B5EF4-FFF2-40B4-BE49-F238E27FC236}">
                <a16:creationId xmlns:a16="http://schemas.microsoft.com/office/drawing/2014/main" xmlns="" id="{19D21F89-7A0F-4C61-9E8C-FE24B8455A8D}"/>
              </a:ext>
            </a:extLst>
          </p:cNvPr>
          <p:cNvGrpSpPr>
            <a:grpSpLocks/>
          </p:cNvGrpSpPr>
          <p:nvPr/>
        </p:nvGrpSpPr>
        <p:grpSpPr bwMode="auto">
          <a:xfrm>
            <a:off x="3541776" y="2341674"/>
            <a:ext cx="5160963" cy="722775"/>
            <a:chOff x="1248" y="2030"/>
            <a:chExt cx="3251" cy="396"/>
          </a:xfrm>
        </p:grpSpPr>
        <p:sp>
          <p:nvSpPr>
            <p:cNvPr id="10" name="Line 8">
              <a:extLst>
                <a:ext uri="{FF2B5EF4-FFF2-40B4-BE49-F238E27FC236}">
                  <a16:creationId xmlns:a16="http://schemas.microsoft.com/office/drawing/2014/main" xmlns="" id="{F9F3D652-6D35-4788-B859-C06C2F8E4D9C}"/>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9">
              <a:extLst>
                <a:ext uri="{FF2B5EF4-FFF2-40B4-BE49-F238E27FC236}">
                  <a16:creationId xmlns:a16="http://schemas.microsoft.com/office/drawing/2014/main" xmlns="" id="{FF8DA88F-D311-414C-A7B6-A744AD4B19C6}"/>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xmlns="" id="{E0375F19-64A9-4C40-8A9A-39ED63748B7B}"/>
                </a:ext>
              </a:extLst>
            </p:cNvPr>
            <p:cNvSpPr txBox="1">
              <a:spLocks noChangeArrowheads="1"/>
            </p:cNvSpPr>
            <p:nvPr/>
          </p:nvSpPr>
          <p:spPr bwMode="gray">
            <a:xfrm>
              <a:off x="2256" y="2072"/>
              <a:ext cx="2243"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Проектирование</a:t>
              </a:r>
              <a:endPar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3" name="Text Box 11">
              <a:extLst>
                <a:ext uri="{FF2B5EF4-FFF2-40B4-BE49-F238E27FC236}">
                  <a16:creationId xmlns:a16="http://schemas.microsoft.com/office/drawing/2014/main" xmlns="" id="{821B2740-82CE-4FC6-9401-30512F202088}"/>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xmlns="" id="{4A690E77-0127-454C-976C-4B17B9F3E156}"/>
              </a:ext>
            </a:extLst>
          </p:cNvPr>
          <p:cNvGrpSpPr>
            <a:grpSpLocks/>
          </p:cNvGrpSpPr>
          <p:nvPr/>
        </p:nvGrpSpPr>
        <p:grpSpPr bwMode="auto">
          <a:xfrm>
            <a:off x="3597339" y="3150492"/>
            <a:ext cx="5105400" cy="760000"/>
            <a:chOff x="1248" y="2640"/>
            <a:chExt cx="3216" cy="350"/>
          </a:xfrm>
        </p:grpSpPr>
        <p:sp>
          <p:nvSpPr>
            <p:cNvPr id="15" name="Line 13">
              <a:extLst>
                <a:ext uri="{FF2B5EF4-FFF2-40B4-BE49-F238E27FC236}">
                  <a16:creationId xmlns:a16="http://schemas.microsoft.com/office/drawing/2014/main" xmlns="" id="{1023AE55-8AE1-471B-B607-E1CE0476841D}"/>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xmlns="" id="{94A60F29-704C-4379-8E62-A36A063FC6F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a:extLst>
                <a:ext uri="{FF2B5EF4-FFF2-40B4-BE49-F238E27FC236}">
                  <a16:creationId xmlns:a16="http://schemas.microsoft.com/office/drawing/2014/main" xmlns="" id="{A77E2FAE-8A14-41D8-B0AD-1DAAE9321A39}"/>
                </a:ext>
              </a:extLst>
            </p:cNvPr>
            <p:cNvSpPr txBox="1">
              <a:spLocks noChangeArrowheads="1"/>
            </p:cNvSpPr>
            <p:nvPr/>
          </p:nvSpPr>
          <p:spPr bwMode="gray">
            <a:xfrm>
              <a:off x="2256" y="2682"/>
              <a:ext cx="1981"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Планирование</a:t>
              </a:r>
              <a:endParaRPr lang="en-US"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8" name="Text Box 16">
              <a:extLst>
                <a:ext uri="{FF2B5EF4-FFF2-40B4-BE49-F238E27FC236}">
                  <a16:creationId xmlns:a16="http://schemas.microsoft.com/office/drawing/2014/main" xmlns="" id="{170A2FCB-C6CE-4FB9-ADE4-4960320B9D04}"/>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xmlns="" id="{C6ED0906-B0B4-4DD9-B2C5-8308A3059A4D}"/>
              </a:ext>
            </a:extLst>
          </p:cNvPr>
          <p:cNvGrpSpPr>
            <a:grpSpLocks/>
          </p:cNvGrpSpPr>
          <p:nvPr/>
        </p:nvGrpSpPr>
        <p:grpSpPr bwMode="auto">
          <a:xfrm>
            <a:off x="3541776" y="4022733"/>
            <a:ext cx="5105400" cy="724198"/>
            <a:chOff x="1248" y="3230"/>
            <a:chExt cx="3216" cy="393"/>
          </a:xfrm>
        </p:grpSpPr>
        <p:sp>
          <p:nvSpPr>
            <p:cNvPr id="20" name="Line 18">
              <a:extLst>
                <a:ext uri="{FF2B5EF4-FFF2-40B4-BE49-F238E27FC236}">
                  <a16:creationId xmlns:a16="http://schemas.microsoft.com/office/drawing/2014/main" xmlns="" id="{DFF356C5-A195-45CD-953E-5ED9829EC866}"/>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xmlns="" id="{7B47B1AF-2A30-4FB8-90F2-1D55C2B92063}"/>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a:extLst>
                <a:ext uri="{FF2B5EF4-FFF2-40B4-BE49-F238E27FC236}">
                  <a16:creationId xmlns:a16="http://schemas.microsoft.com/office/drawing/2014/main" xmlns="" id="{63419F33-2A84-46C2-9EFF-2FFFAE292CBC}"/>
                </a:ext>
              </a:extLst>
            </p:cNvPr>
            <p:cNvSpPr txBox="1">
              <a:spLocks noChangeArrowheads="1"/>
            </p:cNvSpPr>
            <p:nvPr/>
          </p:nvSpPr>
          <p:spPr bwMode="gray">
            <a:xfrm>
              <a:off x="2346" y="3272"/>
              <a:ext cx="1708"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ru-RU"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Контроль</a:t>
              </a:r>
              <a:r>
                <a:rPr lang="ru-RU" sz="3600" dirty="0" smtClean="0">
                  <a:solidFill>
                    <a:srgbClr val="000000"/>
                  </a:solidFill>
                </a:rPr>
                <a:t> </a:t>
              </a:r>
              <a:endParaRPr lang="en-US" sz="3600" dirty="0">
                <a:solidFill>
                  <a:srgbClr val="000000"/>
                </a:solidFill>
              </a:endParaRPr>
            </a:p>
          </p:txBody>
        </p:sp>
        <p:sp>
          <p:nvSpPr>
            <p:cNvPr id="23" name="Text Box 21">
              <a:extLst>
                <a:ext uri="{FF2B5EF4-FFF2-40B4-BE49-F238E27FC236}">
                  <a16:creationId xmlns:a16="http://schemas.microsoft.com/office/drawing/2014/main" xmlns="" id="{A8A33593-6210-40D3-BEE1-E28DFA2FB80B}"/>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941" y="1183877"/>
            <a:ext cx="97472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52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Чеснокова\Desktop\kartinka-spasibo-za-vnimanie-dlya-prezentatsij-3-650x487 — коп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3" y="-116959"/>
            <a:ext cx="12408195" cy="7070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8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22712"/>
          </a:xfrm>
        </p:spPr>
        <p:txBody>
          <a:bodyPr>
            <a:normAutofit/>
          </a:bodyPr>
          <a:lstStyle/>
          <a:p>
            <a:pPr algn="ctr"/>
            <a:r>
              <a:rPr lang="ru-RU" sz="29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p>
        </p:txBody>
      </p:sp>
      <p:sp>
        <p:nvSpPr>
          <p:cNvPr id="3" name="Объект 2"/>
          <p:cNvSpPr>
            <a:spLocks noGrp="1"/>
          </p:cNvSpPr>
          <p:nvPr>
            <p:ph idx="1"/>
          </p:nvPr>
        </p:nvSpPr>
        <p:spPr>
          <a:xfrm>
            <a:off x="715778" y="1804360"/>
            <a:ext cx="10515600" cy="4351338"/>
          </a:xfrm>
        </p:spPr>
        <p:txBody>
          <a:bodyPr>
            <a:normAutofit lnSpcReduction="10000"/>
          </a:bodyPr>
          <a:lstStyle/>
          <a:p>
            <a:pPr marL="0" indent="0">
              <a:buNone/>
            </a:pPr>
            <a:r>
              <a:rPr lang="ru-RU" dirty="0">
                <a:latin typeface="Times New Roman" panose="02020603050405020304" pitchFamily="18" charset="0"/>
                <a:cs typeface="Times New Roman" panose="02020603050405020304" pitchFamily="18" charset="0"/>
              </a:rPr>
              <a:t>Содержание образования должно содействовать взаимопониманию и сотрудничеству между людьми, народами независимо от расовой, национальной, этнической, религиозной и социальной принадлежности, учитывать разнообразие мировоззренческих подходов, способствовать реализации права обучающихся на свободный выбор мнений и убеждений, обеспечивать развитие способностей каждого человека, формирование и развитие его личности в соответствии с принятыми в семье и обществе </a:t>
            </a:r>
            <a:r>
              <a:rPr lang="ru-RU" dirty="0" err="1">
                <a:latin typeface="Times New Roman" panose="02020603050405020304" pitchFamily="18" charset="0"/>
                <a:cs typeface="Times New Roman" panose="02020603050405020304" pitchFamily="18" charset="0"/>
              </a:rPr>
              <a:t>духовнонравственными</a:t>
            </a:r>
            <a:r>
              <a:rPr lang="ru-RU" dirty="0">
                <a:latin typeface="Times New Roman" panose="02020603050405020304" pitchFamily="18" charset="0"/>
                <a:cs typeface="Times New Roman" panose="02020603050405020304" pitchFamily="18" charset="0"/>
              </a:rPr>
              <a:t> и социокультурными ценностями</a:t>
            </a:r>
            <a:r>
              <a:rPr lang="ru-RU" dirty="0" smtClean="0">
                <a:latin typeface="Times New Roman" panose="02020603050405020304" pitchFamily="18" charset="0"/>
                <a:cs typeface="Times New Roman" panose="02020603050405020304" pitchFamily="18" charset="0"/>
              </a:rPr>
              <a:t>…</a:t>
            </a:r>
          </a:p>
          <a:p>
            <a:pPr marL="0" indent="0">
              <a:buNone/>
            </a:pPr>
            <a:r>
              <a:rPr lang="ru-RU" dirty="0" smtClean="0">
                <a:latin typeface="Times New Roman" panose="02020603050405020304" pitchFamily="18" charset="0"/>
                <a:cs typeface="Times New Roman" panose="02020603050405020304" pitchFamily="18" charset="0"/>
              </a:rPr>
              <a:t> </a:t>
            </a:r>
          </a:p>
          <a:p>
            <a:pPr marL="0" indent="0">
              <a:buNone/>
            </a:pPr>
            <a:r>
              <a:rPr lang="ru-RU" sz="1900" b="1" dirty="0">
                <a:solidFill>
                  <a:srgbClr val="ED7D31">
                    <a:lumMod val="75000"/>
                  </a:srgbClr>
                </a:solidFill>
                <a:latin typeface="Times New Roman" panose="02020603050405020304" pitchFamily="18" charset="0"/>
                <a:ea typeface="+mj-ea"/>
                <a:cs typeface="Times New Roman" panose="02020603050405020304" pitchFamily="18" charset="0"/>
              </a:rPr>
              <a:t>(Часть 1 ст. 12 Федерального закона «Об образовании в Российской Федерации»)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6653" y="952057"/>
            <a:ext cx="974725"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30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9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82652915"/>
              </p:ext>
            </p:extLst>
          </p:nvPr>
        </p:nvGraphicFramePr>
        <p:xfrm>
          <a:off x="838200" y="2092271"/>
          <a:ext cx="10515600" cy="4386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7043" y="1410493"/>
            <a:ext cx="974725" cy="211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97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3191"/>
          </a:xfrm>
        </p:spPr>
        <p:txBody>
          <a:bodyPr>
            <a:normAutofit fontScale="90000"/>
          </a:bodyPr>
          <a:lstStyle/>
          <a:p>
            <a:pPr algn="ctr"/>
            <a:r>
              <a:rPr lang="ru-RU" sz="32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1665825"/>
              </p:ext>
            </p:extLst>
          </p:nvPr>
        </p:nvGraphicFramePr>
        <p:xfrm>
          <a:off x="329609" y="1116418"/>
          <a:ext cx="10971028" cy="5242560"/>
        </p:xfrm>
        <a:graphic>
          <a:graphicData uri="http://schemas.openxmlformats.org/drawingml/2006/table">
            <a:tbl>
              <a:tblPr firstRow="1" bandRow="1">
                <a:tableStyleId>{F5AB1C69-6EDB-4FF4-983F-18BD219EF322}</a:tableStyleId>
              </a:tblPr>
              <a:tblGrid>
                <a:gridCol w="5470723"/>
                <a:gridCol w="5500305"/>
              </a:tblGrid>
              <a:tr h="5114261">
                <a:tc>
                  <a:txBody>
                    <a:bodyPr/>
                    <a:lstStyle/>
                    <a:p>
                      <a:r>
                        <a:rPr lang="ru-RU" b="0" dirty="0" smtClean="0">
                          <a:solidFill>
                            <a:schemeClr val="tx1"/>
                          </a:solidFill>
                          <a:latin typeface="Times New Roman" panose="02020603050405020304" pitchFamily="18" charset="0"/>
                          <a:cs typeface="Times New Roman" panose="02020603050405020304" pitchFamily="18" charset="0"/>
                        </a:rPr>
                        <a:t>1.</a:t>
                      </a:r>
                      <a:r>
                        <a:rPr lang="ru-RU" sz="1600" b="0" dirty="0" smtClean="0">
                          <a:solidFill>
                            <a:schemeClr val="tx1"/>
                          </a:solidFill>
                          <a:latin typeface="Times New Roman" panose="02020603050405020304" pitchFamily="18" charset="0"/>
                          <a:cs typeface="Times New Roman" panose="02020603050405020304" pitchFamily="18" charset="0"/>
                        </a:rPr>
                        <a:t>Федеральный закон от 29.12.2012 № 273-ФЗ «Об образовании в Российской Федерации»</a:t>
                      </a:r>
                    </a:p>
                    <a:p>
                      <a:r>
                        <a:rPr lang="ru-RU" sz="1600" b="0" dirty="0" smtClean="0">
                          <a:solidFill>
                            <a:schemeClr val="tx1"/>
                          </a:solidFill>
                          <a:latin typeface="Times New Roman" panose="02020603050405020304" pitchFamily="18" charset="0"/>
                          <a:cs typeface="Times New Roman" panose="02020603050405020304" pitchFamily="18" charset="0"/>
                        </a:rPr>
                        <a:t>2. Приказ </a:t>
                      </a:r>
                      <a:r>
                        <a:rPr lang="ru-RU" sz="1600" b="0" dirty="0" err="1" smtClean="0">
                          <a:solidFill>
                            <a:schemeClr val="tx1"/>
                          </a:solidFill>
                          <a:latin typeface="Times New Roman" panose="02020603050405020304" pitchFamily="18" charset="0"/>
                          <a:cs typeface="Times New Roman" panose="02020603050405020304" pitchFamily="18" charset="0"/>
                        </a:rPr>
                        <a:t>Минобрнауки</a:t>
                      </a:r>
                      <a:r>
                        <a:rPr lang="ru-RU" sz="1600" b="0" dirty="0" smtClean="0">
                          <a:solidFill>
                            <a:schemeClr val="tx1"/>
                          </a:solidFill>
                          <a:latin typeface="Times New Roman" panose="02020603050405020304" pitchFamily="18" charset="0"/>
                          <a:cs typeface="Times New Roman" panose="02020603050405020304" pitchFamily="18" charset="0"/>
                        </a:rPr>
                        <a:t> России от 30.08.2013 № 1015 «Об утверждении Порядка организации и осуществления образовательной деятельности по основным общеобразовательным программам - образовательным программам начального общего, основного общего и среднего общего образования» </a:t>
                      </a:r>
                      <a:r>
                        <a:rPr lang="ru-RU" sz="1600" b="0" dirty="0" smtClean="0">
                          <a:solidFill>
                            <a:srgbClr val="FF0000"/>
                          </a:solidFill>
                          <a:latin typeface="Times New Roman" panose="02020603050405020304" pitchFamily="18" charset="0"/>
                          <a:cs typeface="Times New Roman" panose="02020603050405020304" pitchFamily="18" charset="0"/>
                        </a:rPr>
                        <a:t>(В настоящий документ внесены изменения на основании приказа </a:t>
                      </a:r>
                      <a:r>
                        <a:rPr lang="ru-RU" sz="1600" b="0" dirty="0" err="1" smtClean="0">
                          <a:solidFill>
                            <a:srgbClr val="FF0000"/>
                          </a:solidFill>
                          <a:latin typeface="Times New Roman" panose="02020603050405020304" pitchFamily="18" charset="0"/>
                          <a:cs typeface="Times New Roman" panose="02020603050405020304" pitchFamily="18" charset="0"/>
                        </a:rPr>
                        <a:t>Минпросвещения</a:t>
                      </a:r>
                      <a:r>
                        <a:rPr lang="ru-RU" sz="1600" b="0" dirty="0" smtClean="0">
                          <a:solidFill>
                            <a:srgbClr val="FF0000"/>
                          </a:solidFill>
                          <a:latin typeface="Times New Roman" panose="02020603050405020304" pitchFamily="18" charset="0"/>
                          <a:cs typeface="Times New Roman" panose="02020603050405020304" pitchFamily="18" charset="0"/>
                        </a:rPr>
                        <a:t> России от 01.03.2019 N 95 с 27 апреля 2019 года)</a:t>
                      </a:r>
                    </a:p>
                    <a:p>
                      <a:r>
                        <a:rPr lang="ru-RU" sz="1600" b="0" dirty="0" smtClean="0">
                          <a:solidFill>
                            <a:schemeClr val="tx1"/>
                          </a:solidFill>
                          <a:latin typeface="Times New Roman" panose="02020603050405020304" pitchFamily="18" charset="0"/>
                          <a:cs typeface="Times New Roman" panose="02020603050405020304" pitchFamily="18" charset="0"/>
                        </a:rPr>
                        <a:t>3. Приказ </a:t>
                      </a:r>
                      <a:r>
                        <a:rPr lang="ru-RU" sz="1600" b="0" dirty="0" err="1" smtClean="0">
                          <a:solidFill>
                            <a:schemeClr val="tx1"/>
                          </a:solidFill>
                          <a:latin typeface="Times New Roman" panose="02020603050405020304" pitchFamily="18" charset="0"/>
                          <a:cs typeface="Times New Roman" panose="02020603050405020304" pitchFamily="18" charset="0"/>
                        </a:rPr>
                        <a:t>Минпросвещения</a:t>
                      </a:r>
                      <a:r>
                        <a:rPr lang="ru-RU" sz="1600" b="0" dirty="0" smtClean="0">
                          <a:solidFill>
                            <a:schemeClr val="tx1"/>
                          </a:solidFill>
                          <a:latin typeface="Times New Roman" panose="02020603050405020304" pitchFamily="18" charset="0"/>
                          <a:cs typeface="Times New Roman" panose="02020603050405020304" pitchFamily="18" charset="0"/>
                        </a:rPr>
                        <a:t> России от 28.12.2018 № 345 «О федеральном перечне учебников, рекомендуемых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a:t>
                      </a:r>
                    </a:p>
                    <a:p>
                      <a:r>
                        <a:rPr lang="ru-RU" sz="1600" b="0" dirty="0" smtClean="0">
                          <a:solidFill>
                            <a:schemeClr val="tx1"/>
                          </a:solidFill>
                          <a:latin typeface="Times New Roman" panose="02020603050405020304" pitchFamily="18" charset="0"/>
                          <a:cs typeface="Times New Roman" panose="02020603050405020304" pitchFamily="18" charset="0"/>
                        </a:rPr>
                        <a:t>4. Приказ </a:t>
                      </a:r>
                      <a:r>
                        <a:rPr lang="ru-RU" sz="1600" b="0" dirty="0" err="1" smtClean="0">
                          <a:solidFill>
                            <a:schemeClr val="tx1"/>
                          </a:solidFill>
                          <a:latin typeface="Times New Roman" panose="02020603050405020304" pitchFamily="18" charset="0"/>
                          <a:cs typeface="Times New Roman" panose="02020603050405020304" pitchFamily="18" charset="0"/>
                        </a:rPr>
                        <a:t>Минобрнауки</a:t>
                      </a:r>
                      <a:r>
                        <a:rPr lang="ru-RU" sz="1600" b="0" dirty="0" smtClean="0">
                          <a:solidFill>
                            <a:schemeClr val="tx1"/>
                          </a:solidFill>
                          <a:latin typeface="Times New Roman" panose="02020603050405020304" pitchFamily="18" charset="0"/>
                          <a:cs typeface="Times New Roman" panose="02020603050405020304" pitchFamily="18" charset="0"/>
                        </a:rPr>
                        <a:t> России от 22.01.2014 № 32 «Об утверждении Порядка приема граждан на обучение по образовательным программам начального общего, основного общего и среднего общего образования» </a:t>
                      </a:r>
                      <a:r>
                        <a:rPr lang="ru-RU" sz="1600" b="0" dirty="0" smtClean="0">
                          <a:solidFill>
                            <a:srgbClr val="FF0000"/>
                          </a:solidFill>
                          <a:latin typeface="Times New Roman" panose="02020603050405020304" pitchFamily="18" charset="0"/>
                          <a:cs typeface="Times New Roman" panose="02020603050405020304" pitchFamily="18" charset="0"/>
                        </a:rPr>
                        <a:t>(внесены изменения приказом </a:t>
                      </a:r>
                      <a:r>
                        <a:rPr lang="ru-RU" sz="1600" b="0" dirty="0" err="1" smtClean="0">
                          <a:solidFill>
                            <a:srgbClr val="FF0000"/>
                          </a:solidFill>
                          <a:latin typeface="Times New Roman" panose="02020603050405020304" pitchFamily="18" charset="0"/>
                          <a:cs typeface="Times New Roman" panose="02020603050405020304" pitchFamily="18" charset="0"/>
                        </a:rPr>
                        <a:t>Минпросвещения</a:t>
                      </a:r>
                      <a:r>
                        <a:rPr lang="ru-RU" sz="1600" b="0" dirty="0" smtClean="0">
                          <a:solidFill>
                            <a:srgbClr val="FF0000"/>
                          </a:solidFill>
                          <a:latin typeface="Times New Roman" panose="02020603050405020304" pitchFamily="18" charset="0"/>
                          <a:cs typeface="Times New Roman" panose="02020603050405020304" pitchFamily="18" charset="0"/>
                        </a:rPr>
                        <a:t> России от 17 января 2019 года № 19)</a:t>
                      </a:r>
                      <a:endParaRPr lang="ru-RU" sz="16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5.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06.10.2009 № 373 «Об утверждении и введении в действие федерального государственного образовательного стандарта начального общего образования»</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6.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17.12.2010 № 1897 «Об утверждении федерального государственного образовательного стандарта основного общего образования»</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7.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17.05.2012 № 413 «Об утверждении федерального государственного образовательного стандарта среднего общего образования»</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8.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19.12.2014 № 1598 «Об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9.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14.02.2014 № 115 «Об утверждении Порядка заполнения, учета и выдачи аттестатов об основном общем и среднем общем образовании и их дубликатов»</a:t>
                      </a:r>
                    </a:p>
                    <a:p>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93176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3191"/>
          </a:xfrm>
        </p:spPr>
        <p:txBody>
          <a:bodyPr>
            <a:normAutofit fontScale="90000"/>
          </a:bodyPr>
          <a:lstStyle/>
          <a:p>
            <a:pPr algn="ctr"/>
            <a:r>
              <a:rPr lang="ru-RU" sz="32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40999355"/>
              </p:ext>
            </p:extLst>
          </p:nvPr>
        </p:nvGraphicFramePr>
        <p:xfrm>
          <a:off x="329609" y="1116418"/>
          <a:ext cx="10971028" cy="5114261"/>
        </p:xfrm>
        <a:graphic>
          <a:graphicData uri="http://schemas.openxmlformats.org/drawingml/2006/table">
            <a:tbl>
              <a:tblPr firstRow="1" bandRow="1">
                <a:tableStyleId>{F5AB1C69-6EDB-4FF4-983F-18BD219EF322}</a:tableStyleId>
              </a:tblPr>
              <a:tblGrid>
                <a:gridCol w="5470723"/>
                <a:gridCol w="5500305"/>
              </a:tblGrid>
              <a:tr h="5114261">
                <a:tc>
                  <a:txBody>
                    <a:bodyPr/>
                    <a:lstStyle/>
                    <a:p>
                      <a:endParaRPr lang="ru-RU" sz="1600" b="0" dirty="0" smtClean="0">
                        <a:solidFill>
                          <a:schemeClr val="tx1"/>
                        </a:solidFill>
                        <a:latin typeface="Times New Roman" panose="02020603050405020304" pitchFamily="18" charset="0"/>
                        <a:cs typeface="Times New Roman" panose="02020603050405020304" pitchFamily="18" charset="0"/>
                      </a:endParaRPr>
                    </a:p>
                    <a:p>
                      <a:r>
                        <a:rPr lang="ru-RU" sz="1600" b="0" dirty="0" smtClean="0">
                          <a:solidFill>
                            <a:schemeClr val="tx1"/>
                          </a:solidFill>
                          <a:latin typeface="Times New Roman" panose="02020603050405020304" pitchFamily="18" charset="0"/>
                          <a:cs typeface="Times New Roman" panose="02020603050405020304" pitchFamily="18" charset="0"/>
                        </a:rPr>
                        <a:t>10. Приказ </a:t>
                      </a:r>
                      <a:r>
                        <a:rPr lang="ru-RU" sz="1600" b="0" dirty="0" err="1" smtClean="0">
                          <a:solidFill>
                            <a:schemeClr val="tx1"/>
                          </a:solidFill>
                          <a:latin typeface="Times New Roman" panose="02020603050405020304" pitchFamily="18" charset="0"/>
                          <a:cs typeface="Times New Roman" panose="02020603050405020304" pitchFamily="18" charset="0"/>
                        </a:rPr>
                        <a:t>Минпросвещения</a:t>
                      </a:r>
                      <a:r>
                        <a:rPr lang="ru-RU" sz="1600" b="0" dirty="0" smtClean="0">
                          <a:solidFill>
                            <a:schemeClr val="tx1"/>
                          </a:solidFill>
                          <a:latin typeface="Times New Roman" panose="02020603050405020304" pitchFamily="18" charset="0"/>
                          <a:cs typeface="Times New Roman" panose="02020603050405020304" pitchFamily="18" charset="0"/>
                        </a:rPr>
                        <a:t> России, </a:t>
                      </a:r>
                      <a:r>
                        <a:rPr lang="ru-RU" sz="1600" b="0" dirty="0" err="1" smtClean="0">
                          <a:solidFill>
                            <a:schemeClr val="tx1"/>
                          </a:solidFill>
                          <a:latin typeface="Times New Roman" panose="02020603050405020304" pitchFamily="18" charset="0"/>
                          <a:cs typeface="Times New Roman" panose="02020603050405020304" pitchFamily="18" charset="0"/>
                        </a:rPr>
                        <a:t>Рособрнадзора</a:t>
                      </a:r>
                      <a:r>
                        <a:rPr lang="ru-RU" sz="1600" b="0" dirty="0" smtClean="0">
                          <a:solidFill>
                            <a:schemeClr val="tx1"/>
                          </a:solidFill>
                          <a:latin typeface="Times New Roman" panose="02020603050405020304" pitchFamily="18" charset="0"/>
                          <a:cs typeface="Times New Roman" panose="02020603050405020304" pitchFamily="18" charset="0"/>
                        </a:rPr>
                        <a:t> от 07.11.2018 № 190/1512 «Об утверждении Порядка проведения государственной итоговой аттестации по образовательным программам среднего общего образования»</a:t>
                      </a:r>
                    </a:p>
                    <a:p>
                      <a:r>
                        <a:rPr lang="ru-RU" sz="1600" b="0" dirty="0" smtClean="0">
                          <a:solidFill>
                            <a:schemeClr val="tx1"/>
                          </a:solidFill>
                          <a:latin typeface="Times New Roman" panose="02020603050405020304" pitchFamily="18" charset="0"/>
                          <a:cs typeface="Times New Roman" panose="02020603050405020304" pitchFamily="18" charset="0"/>
                        </a:rPr>
                        <a:t>11. Приказ </a:t>
                      </a:r>
                      <a:r>
                        <a:rPr lang="ru-RU" sz="1600" b="0" dirty="0" err="1" smtClean="0">
                          <a:solidFill>
                            <a:schemeClr val="tx1"/>
                          </a:solidFill>
                          <a:latin typeface="Times New Roman" panose="02020603050405020304" pitchFamily="18" charset="0"/>
                          <a:cs typeface="Times New Roman" panose="02020603050405020304" pitchFamily="18" charset="0"/>
                        </a:rPr>
                        <a:t>Минпросвещения</a:t>
                      </a:r>
                      <a:r>
                        <a:rPr lang="ru-RU" sz="1600" b="0" dirty="0" smtClean="0">
                          <a:solidFill>
                            <a:schemeClr val="tx1"/>
                          </a:solidFill>
                          <a:latin typeface="Times New Roman" panose="02020603050405020304" pitchFamily="18" charset="0"/>
                          <a:cs typeface="Times New Roman" panose="02020603050405020304" pitchFamily="18" charset="0"/>
                        </a:rPr>
                        <a:t> России, </a:t>
                      </a:r>
                      <a:r>
                        <a:rPr lang="ru-RU" sz="1600" b="0" dirty="0" err="1" smtClean="0">
                          <a:solidFill>
                            <a:schemeClr val="tx1"/>
                          </a:solidFill>
                          <a:latin typeface="Times New Roman" panose="02020603050405020304" pitchFamily="18" charset="0"/>
                          <a:cs typeface="Times New Roman" panose="02020603050405020304" pitchFamily="18" charset="0"/>
                        </a:rPr>
                        <a:t>Рособрнадзора</a:t>
                      </a:r>
                      <a:r>
                        <a:rPr lang="ru-RU" sz="1600" b="0" dirty="0" smtClean="0">
                          <a:solidFill>
                            <a:schemeClr val="tx1"/>
                          </a:solidFill>
                          <a:latin typeface="Times New Roman" panose="02020603050405020304" pitchFamily="18" charset="0"/>
                          <a:cs typeface="Times New Roman" panose="02020603050405020304" pitchFamily="18" charset="0"/>
                        </a:rPr>
                        <a:t> от 07.11.2018 № 189/1513 «Об утверждении Порядка проведения государственной итоговой аттестации по образовательным программам основного общего образования»</a:t>
                      </a:r>
                    </a:p>
                    <a:p>
                      <a:r>
                        <a:rPr lang="ru-RU" sz="1600" b="0" dirty="0" smtClean="0">
                          <a:solidFill>
                            <a:schemeClr val="tx1"/>
                          </a:solidFill>
                          <a:latin typeface="Times New Roman" panose="02020603050405020304" pitchFamily="18" charset="0"/>
                          <a:cs typeface="Times New Roman" panose="02020603050405020304" pitchFamily="18" charset="0"/>
                        </a:rPr>
                        <a:t>12. Постановление Главного государственного санитарного врача России от 29.12.2010 № 189, СанПиН Главного государственного санитарного врача России от 29.12.2010 № 2.4.2.2821-10 «Об утверждении СанПиН 2.4.2.2821-10 "Санитарно-эпидемиологические требования к условиям и организации обучения в общеобразовательных учреждениях» </a:t>
                      </a:r>
                      <a:r>
                        <a:rPr lang="ru-RU" sz="1600" b="0" dirty="0" smtClean="0">
                          <a:solidFill>
                            <a:srgbClr val="FF0000"/>
                          </a:solidFill>
                          <a:latin typeface="Times New Roman" panose="02020603050405020304" pitchFamily="18" charset="0"/>
                          <a:cs typeface="Times New Roman" panose="02020603050405020304" pitchFamily="18" charset="0"/>
                        </a:rPr>
                        <a:t>(Раздел X)</a:t>
                      </a:r>
                      <a:endParaRPr lang="ru-RU" sz="1600" b="0"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13.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Минпросвещения</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13.03.2019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14.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Рособрнадзора</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Минпросвещения</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06.05.2019 № 590/219 «Об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15. Письмо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Рособрнадзора</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от 16.03.2018 № 05-71 «О направлении рекомендаций по повышению объективности оценки образовательных результатов»</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44411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3191"/>
          </a:xfrm>
        </p:spPr>
        <p:txBody>
          <a:bodyPr>
            <a:normAutofit fontScale="90000"/>
          </a:bodyPr>
          <a:lstStyle/>
          <a:p>
            <a:pPr algn="ctr"/>
            <a:r>
              <a:rPr lang="ru-RU" sz="32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78111766"/>
              </p:ext>
            </p:extLst>
          </p:nvPr>
        </p:nvGraphicFramePr>
        <p:xfrm>
          <a:off x="329609" y="1116418"/>
          <a:ext cx="10971028" cy="5455920"/>
        </p:xfrm>
        <a:graphic>
          <a:graphicData uri="http://schemas.openxmlformats.org/drawingml/2006/table">
            <a:tbl>
              <a:tblPr firstRow="1" bandRow="1">
                <a:tableStyleId>{F5AB1C69-6EDB-4FF4-983F-18BD219EF322}</a:tableStyleId>
              </a:tblPr>
              <a:tblGrid>
                <a:gridCol w="5470723"/>
                <a:gridCol w="5500305"/>
              </a:tblGrid>
              <a:tr h="5114261">
                <a:tc>
                  <a:txBody>
                    <a:bodyPr/>
                    <a:lstStyle/>
                    <a:p>
                      <a:r>
                        <a:rPr lang="ru-RU" sz="1600" b="0" dirty="0" smtClean="0">
                          <a:solidFill>
                            <a:schemeClr val="tx1"/>
                          </a:solidFill>
                          <a:latin typeface="Times New Roman" panose="02020603050405020304" pitchFamily="18" charset="0"/>
                          <a:cs typeface="Times New Roman" panose="02020603050405020304" pitchFamily="18" charset="0"/>
                        </a:rPr>
                        <a:t>16. Письмо </a:t>
                      </a:r>
                      <a:r>
                        <a:rPr lang="ru-RU" sz="1600" b="0" dirty="0" err="1" smtClean="0">
                          <a:solidFill>
                            <a:schemeClr val="tx1"/>
                          </a:solidFill>
                          <a:latin typeface="Times New Roman" panose="02020603050405020304" pitchFamily="18" charset="0"/>
                          <a:cs typeface="Times New Roman" panose="02020603050405020304" pitchFamily="18" charset="0"/>
                        </a:rPr>
                        <a:t>Рособрнадзора</a:t>
                      </a:r>
                      <a:r>
                        <a:rPr lang="ru-RU" sz="1600" b="0" dirty="0" smtClean="0">
                          <a:solidFill>
                            <a:schemeClr val="tx1"/>
                          </a:solidFill>
                          <a:latin typeface="Times New Roman" panose="02020603050405020304" pitchFamily="18" charset="0"/>
                          <a:cs typeface="Times New Roman" panose="02020603050405020304" pitchFamily="18" charset="0"/>
                        </a:rPr>
                        <a:t> от 20.06.2018 № 05-192 «Об изучении родных языков из числа языков народов Российской Федерации»</a:t>
                      </a:r>
                    </a:p>
                    <a:p>
                      <a:r>
                        <a:rPr lang="ru-RU" sz="1600" b="0" dirty="0" smtClean="0">
                          <a:solidFill>
                            <a:schemeClr val="tx1"/>
                          </a:solidFill>
                          <a:latin typeface="Times New Roman" panose="02020603050405020304" pitchFamily="18" charset="0"/>
                          <a:cs typeface="Times New Roman" panose="02020603050405020304" pitchFamily="18" charset="0"/>
                        </a:rPr>
                        <a:t>17. Письмо </a:t>
                      </a:r>
                      <a:r>
                        <a:rPr lang="ru-RU" sz="1600" b="0" dirty="0" err="1" smtClean="0">
                          <a:solidFill>
                            <a:schemeClr val="tx1"/>
                          </a:solidFill>
                          <a:latin typeface="Times New Roman" panose="02020603050405020304" pitchFamily="18" charset="0"/>
                          <a:cs typeface="Times New Roman" panose="02020603050405020304" pitchFamily="18" charset="0"/>
                        </a:rPr>
                        <a:t>Минобрнауки</a:t>
                      </a:r>
                      <a:r>
                        <a:rPr lang="ru-RU" sz="1600" b="0" dirty="0" smtClean="0">
                          <a:solidFill>
                            <a:schemeClr val="tx1"/>
                          </a:solidFill>
                          <a:latin typeface="Times New Roman" panose="02020603050405020304" pitchFamily="18" charset="0"/>
                          <a:cs typeface="Times New Roman" panose="02020603050405020304" pitchFamily="18" charset="0"/>
                        </a:rPr>
                        <a:t> России от 17.05.2018 № 08-1214 «Об изучении второго иностранного языка в соответствии с ФГОС»</a:t>
                      </a:r>
                    </a:p>
                    <a:p>
                      <a:r>
                        <a:rPr lang="ru-RU" sz="1600" b="0" dirty="0" smtClean="0">
                          <a:solidFill>
                            <a:schemeClr val="tx1"/>
                          </a:solidFill>
                          <a:latin typeface="Times New Roman" panose="02020603050405020304" pitchFamily="18" charset="0"/>
                          <a:cs typeface="Times New Roman" panose="02020603050405020304" pitchFamily="18" charset="0"/>
                        </a:rPr>
                        <a:t>18. Письмо </a:t>
                      </a:r>
                      <a:r>
                        <a:rPr lang="ru-RU" sz="1600" b="0" dirty="0" err="1" smtClean="0">
                          <a:solidFill>
                            <a:schemeClr val="tx1"/>
                          </a:solidFill>
                          <a:latin typeface="Times New Roman" panose="02020603050405020304" pitchFamily="18" charset="0"/>
                          <a:cs typeface="Times New Roman" panose="02020603050405020304" pitchFamily="18" charset="0"/>
                        </a:rPr>
                        <a:t>Минпросвещения</a:t>
                      </a:r>
                      <a:r>
                        <a:rPr lang="ru-RU" sz="1600" b="0" dirty="0" smtClean="0">
                          <a:solidFill>
                            <a:schemeClr val="tx1"/>
                          </a:solidFill>
                          <a:latin typeface="Times New Roman" panose="02020603050405020304" pitchFamily="18" charset="0"/>
                          <a:cs typeface="Times New Roman" panose="02020603050405020304" pitchFamily="18" charset="0"/>
                        </a:rPr>
                        <a:t> России от 01.04.2019 № ТС-842/04 «О порядке заполнения аттестата об основном общем образовании»</a:t>
                      </a:r>
                    </a:p>
                    <a:p>
                      <a:r>
                        <a:rPr lang="ru-RU" sz="1600" b="0" dirty="0" smtClean="0">
                          <a:solidFill>
                            <a:schemeClr val="tx1"/>
                          </a:solidFill>
                          <a:latin typeface="Times New Roman" panose="02020603050405020304" pitchFamily="18" charset="0"/>
                          <a:cs typeface="Times New Roman" panose="02020603050405020304" pitchFamily="18" charset="0"/>
                        </a:rPr>
                        <a:t>19. Письмо </a:t>
                      </a:r>
                      <a:r>
                        <a:rPr lang="ru-RU" sz="1600" b="0" dirty="0" err="1" smtClean="0">
                          <a:solidFill>
                            <a:schemeClr val="tx1"/>
                          </a:solidFill>
                          <a:latin typeface="Times New Roman" panose="02020603050405020304" pitchFamily="18" charset="0"/>
                          <a:cs typeface="Times New Roman" panose="02020603050405020304" pitchFamily="18" charset="0"/>
                        </a:rPr>
                        <a:t>Минпросвещения</a:t>
                      </a:r>
                      <a:r>
                        <a:rPr lang="ru-RU" sz="1600" b="0" dirty="0" smtClean="0">
                          <a:solidFill>
                            <a:schemeClr val="tx1"/>
                          </a:solidFill>
                          <a:latin typeface="Times New Roman" panose="02020603050405020304" pitchFamily="18" charset="0"/>
                          <a:cs typeface="Times New Roman" panose="02020603050405020304" pitchFamily="18" charset="0"/>
                        </a:rPr>
                        <a:t> России от 28.09.2018 № Пз-354/02 «О представлении сведений в области повышения финансовой грамотности»</a:t>
                      </a:r>
                    </a:p>
                    <a:p>
                      <a:r>
                        <a:rPr lang="ru-RU" sz="1600" b="0" dirty="0" smtClean="0">
                          <a:solidFill>
                            <a:schemeClr val="tx1"/>
                          </a:solidFill>
                          <a:latin typeface="Times New Roman" panose="02020603050405020304" pitchFamily="18" charset="0"/>
                          <a:cs typeface="Times New Roman" panose="02020603050405020304" pitchFamily="18" charset="0"/>
                        </a:rPr>
                        <a:t>20. Концепция развития математического образования (Распоряжение Правительства РФ от 24.12.2013 года № 2506-р)</a:t>
                      </a:r>
                    </a:p>
                    <a:p>
                      <a:r>
                        <a:rPr lang="ru-RU" sz="1600" b="0" dirty="0" smtClean="0">
                          <a:solidFill>
                            <a:schemeClr val="tx1"/>
                          </a:solidFill>
                          <a:latin typeface="Times New Roman" panose="02020603050405020304" pitchFamily="18" charset="0"/>
                          <a:cs typeface="Times New Roman" panose="02020603050405020304" pitchFamily="18" charset="0"/>
                        </a:rPr>
                        <a:t>21. Концепция преподавания русского языка и литературы (Распоряжение Правительства РФ от 09.04.2016 года № 637-р)</a:t>
                      </a:r>
                    </a:p>
                    <a:p>
                      <a:r>
                        <a:rPr lang="ru-RU" sz="1600" b="0" dirty="0" smtClean="0">
                          <a:solidFill>
                            <a:schemeClr val="tx1"/>
                          </a:solidFill>
                          <a:latin typeface="Times New Roman" panose="02020603050405020304" pitchFamily="18" charset="0"/>
                          <a:cs typeface="Times New Roman" panose="02020603050405020304" pitchFamily="18" charset="0"/>
                        </a:rPr>
                        <a:t>22. Концепция УМК по отечественной истории - Историко-культурный стандарт (19.05.2014 на общем собрании Российского исторического общества)</a:t>
                      </a:r>
                    </a:p>
                    <a:p>
                      <a:endParaRPr lang="ru-RU"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23. Концепция развития школьных информационно-библиотечных центров (приказ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РФ от 15.06.2016 года № 715)</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24. Концепция поддержки детского и юношеского чтения в РФ (Распоряжение Правительства РФ от 03.06. 2017 года № 1155-р)</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25. Концепция развития географического образования в Российской Федерации (утверждена решением Коллегии Министерства просвещения и науки РФ от 24.12.2018 года)</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26. Концепция преподавания предметной области «Искусство» в образовательных организациях Российской Федерации, реализующих основные общеобразовательные программы (утверждена решением Коллегии Министерства просвещения и науки РФ от 24.12.2018 года)</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27. Концепция преподавания учебного предмета «Основы безопасности жизнедеятельности» в образовательных организациях Российской Федерации, реализующих основные общеобразовательные программы (утверждена решением Коллегии Министерства просвещения и науки РФ от 24.12.2018 года)</a:t>
                      </a:r>
                    </a:p>
                    <a:p>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32064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3191"/>
          </a:xfrm>
        </p:spPr>
        <p:txBody>
          <a:bodyPr>
            <a:normAutofit fontScale="90000"/>
          </a:bodyPr>
          <a:lstStyle/>
          <a:p>
            <a:pPr algn="ctr"/>
            <a:r>
              <a:rPr lang="ru-RU" sz="32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54789791"/>
              </p:ext>
            </p:extLst>
          </p:nvPr>
        </p:nvGraphicFramePr>
        <p:xfrm>
          <a:off x="446567" y="1147607"/>
          <a:ext cx="10971028" cy="5486399"/>
        </p:xfrm>
        <a:graphic>
          <a:graphicData uri="http://schemas.openxmlformats.org/drawingml/2006/table">
            <a:tbl>
              <a:tblPr firstRow="1" bandRow="1">
                <a:tableStyleId>{F5AB1C69-6EDB-4FF4-983F-18BD219EF322}</a:tableStyleId>
              </a:tblPr>
              <a:tblGrid>
                <a:gridCol w="5443870"/>
                <a:gridCol w="5527158"/>
              </a:tblGrid>
              <a:tr h="5486399">
                <a:tc>
                  <a:txBody>
                    <a:bodyPr/>
                    <a:lstStyle/>
                    <a:p>
                      <a:r>
                        <a:rPr lang="ru-RU" sz="1600" b="0" dirty="0" smtClean="0">
                          <a:solidFill>
                            <a:schemeClr val="tx1"/>
                          </a:solidFill>
                          <a:latin typeface="Times New Roman" panose="02020603050405020304" pitchFamily="18" charset="0"/>
                          <a:cs typeface="Times New Roman" panose="02020603050405020304" pitchFamily="18" charset="0"/>
                        </a:rPr>
                        <a:t>28. Концепция преподавания учебного предмета «Обществознание» в образовательных организациях Российской Федерации, реализующих основные общеобразовательные программы (утверждена решением Коллегии Министерства просвещения и науки РФ от 24.12.2018 года)</a:t>
                      </a:r>
                    </a:p>
                    <a:p>
                      <a:r>
                        <a:rPr lang="ru-RU" sz="1600" b="0" dirty="0" smtClean="0">
                          <a:solidFill>
                            <a:schemeClr val="tx1"/>
                          </a:solidFill>
                          <a:latin typeface="Times New Roman" panose="02020603050405020304" pitchFamily="18" charset="0"/>
                          <a:cs typeface="Times New Roman" panose="02020603050405020304" pitchFamily="18" charset="0"/>
                        </a:rPr>
                        <a:t>29. Концепция преподавания предметной области «Технология» в образовательных организациях Российской Федерации, реализующих основные общеобразовательные программы (утверждена решением Коллегии Министерства просвещения и науки РФ от 24.12.2018 года)</a:t>
                      </a:r>
                    </a:p>
                    <a:p>
                      <a:r>
                        <a:rPr lang="ru-RU" sz="1600" b="0" dirty="0" smtClean="0">
                          <a:solidFill>
                            <a:schemeClr val="tx1"/>
                          </a:solidFill>
                          <a:latin typeface="Times New Roman" panose="02020603050405020304" pitchFamily="18" charset="0"/>
                          <a:cs typeface="Times New Roman" panose="02020603050405020304" pitchFamily="18" charset="0"/>
                        </a:rPr>
                        <a:t>30. Концепция преподавания учебного предмета «Физическая культура» в образовательных организациях Российской Федерации, реализующих основные общеобразовательные программы (утверждена решением Коллегии Министерства просвещения и науки РФ от 24.12.2018 года)</a:t>
                      </a:r>
                    </a:p>
                    <a:p>
                      <a:r>
                        <a:rPr lang="ru-RU" sz="1600" b="0" dirty="0" smtClean="0">
                          <a:solidFill>
                            <a:schemeClr val="tx1"/>
                          </a:solidFill>
                          <a:latin typeface="Times New Roman" panose="02020603050405020304" pitchFamily="18" charset="0"/>
                          <a:cs typeface="Times New Roman" panose="02020603050405020304" pitchFamily="18" charset="0"/>
                        </a:rPr>
                        <a:t>31. Концепция преподавания учебного предмета «Физика» (утверждена решением Коллегии Министерства просвещения от 03.12.2019 года).</a:t>
                      </a:r>
                    </a:p>
                    <a:p>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32. Концепция преподавания учебного предмета «Астрономия» (утверждена решением Коллегии </a:t>
                      </a:r>
                      <a:endParaRPr lang="ru-RU"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Министерства просвещения от 03.12.2019 года)</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33. Концепция преподавания учебного предмета «Химия» (утверждена решением Коллегии Министерства просвещения от 03.12.2019 года)</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34. Письмо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25.05.2015 № 08-761 «Об изучении предметных областей: "Основы религиозных культур и светской этики" и «Основы духовно-нравственной культуры народов России»</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35. Письмо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19.01.2018 № 08-96 «Методические рекомендации для органов исполнительной власти субъектов Российской Федерации по совершенствованию процесса реализации комплексного учебного курса "Основы религиозных культур и светской этики" и предметной области "Основы духовно-нравственной культуры народов России«"»</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36. Письмо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12.04.2018 № 08-936 [О мониторинге в соответствии с Планом деятельности по совершенствованию Процесса реализации комплексного учебного курса "Основы религиозных культур и Светской этики" и предметной области "Основы духовно-нравственной культуры народов России" на 2017-2018 годы]</a:t>
                      </a:r>
                    </a:p>
                    <a:p>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66957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06475"/>
          </a:xfrm>
        </p:spPr>
        <p:txBody>
          <a:bodyPr/>
          <a:lstStyle/>
          <a:p>
            <a:pPr algn="ctr"/>
            <a:r>
              <a:rPr lang="ru-RU" sz="29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endParaRPr lang="ru-RU" dirty="0"/>
          </a:p>
        </p:txBody>
      </p:sp>
      <p:sp>
        <p:nvSpPr>
          <p:cNvPr id="3" name="Объект 2"/>
          <p:cNvSpPr>
            <a:spLocks noGrp="1"/>
          </p:cNvSpPr>
          <p:nvPr>
            <p:ph idx="1"/>
          </p:nvPr>
        </p:nvSpPr>
        <p:spPr>
          <a:xfrm>
            <a:off x="264041" y="1244009"/>
            <a:ext cx="11686953" cy="4858526"/>
          </a:xfrm>
        </p:spPr>
        <p:txBody>
          <a:bodyPr/>
          <a:lstStyle/>
          <a:p>
            <a:pPr marL="0" indent="0">
              <a:buNone/>
            </a:pPr>
            <a:r>
              <a:rPr lang="ru-RU" dirty="0" smtClean="0">
                <a:latin typeface="Times New Roman" panose="02020603050405020304" pitchFamily="18" charset="0"/>
                <a:cs typeface="Times New Roman" panose="02020603050405020304" pitchFamily="18" charset="0"/>
              </a:rPr>
              <a:t>Пример. </a:t>
            </a:r>
          </a:p>
          <a:p>
            <a:pPr marL="0" indent="0" algn="ctr">
              <a:buNone/>
            </a:pPr>
            <a:r>
              <a:rPr lang="ru-RU" dirty="0" smtClean="0">
                <a:latin typeface="Times New Roman" panose="02020603050405020304" pitchFamily="18" charset="0"/>
                <a:cs typeface="Times New Roman" panose="02020603050405020304" pitchFamily="18" charset="0"/>
              </a:rPr>
              <a:t>Логика </a:t>
            </a:r>
            <a:r>
              <a:rPr lang="ru-RU" dirty="0">
                <a:latin typeface="Times New Roman" panose="02020603050405020304" pitchFamily="18" charset="0"/>
                <a:cs typeface="Times New Roman" panose="02020603050405020304" pitchFamily="18" charset="0"/>
              </a:rPr>
              <a:t>определения разработки </a:t>
            </a:r>
            <a:r>
              <a:rPr lang="ru-RU" dirty="0" smtClean="0">
                <a:latin typeface="Times New Roman" panose="02020603050405020304" pitchFamily="18" charset="0"/>
                <a:cs typeface="Times New Roman" panose="02020603050405020304" pitchFamily="18" charset="0"/>
              </a:rPr>
              <a:t>Локальных Нормативных Актов </a:t>
            </a:r>
            <a:r>
              <a:rPr lang="ru-RU" dirty="0">
                <a:latin typeface="Times New Roman" panose="02020603050405020304" pitchFamily="18" charset="0"/>
                <a:cs typeface="Times New Roman" panose="02020603050405020304" pitchFamily="18" charset="0"/>
              </a:rPr>
              <a:t>и связь с ООП: </a:t>
            </a:r>
            <a:endParaRPr lang="ru-RU" dirty="0" smtClean="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188176899"/>
              </p:ext>
            </p:extLst>
          </p:nvPr>
        </p:nvGraphicFramePr>
        <p:xfrm>
          <a:off x="255180" y="2498650"/>
          <a:ext cx="11589492" cy="4136065"/>
        </p:xfrm>
        <a:graphic>
          <a:graphicData uri="http://schemas.openxmlformats.org/drawingml/2006/table">
            <a:tbl>
              <a:tblPr firstRow="1" bandRow="1">
                <a:tableStyleId>{EB344D84-9AFB-497E-A393-DC336BA19D2E}</a:tableStyleId>
              </a:tblPr>
              <a:tblGrid>
                <a:gridCol w="2594346"/>
                <a:gridCol w="3934047"/>
                <a:gridCol w="2679404"/>
                <a:gridCol w="2381695"/>
              </a:tblGrid>
              <a:tr h="865688">
                <a:tc>
                  <a:txBody>
                    <a:bodyPr/>
                    <a:lstStyle/>
                    <a:p>
                      <a:pPr algn="ctr"/>
                      <a:r>
                        <a:rPr lang="ru-RU" sz="1600" b="0" kern="1200" dirty="0" smtClean="0">
                          <a:solidFill>
                            <a:schemeClr val="tx1"/>
                          </a:solidFill>
                          <a:latin typeface="Times New Roman" panose="02020603050405020304" pitchFamily="18" charset="0"/>
                          <a:ea typeface="+mn-ea"/>
                          <a:cs typeface="Times New Roman" panose="02020603050405020304" pitchFamily="18" charset="0"/>
                        </a:rPr>
                        <a:t>НОРМА № 273-фз</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1600" b="0" kern="1200" dirty="0" smtClean="0">
                          <a:solidFill>
                            <a:schemeClr val="tx1"/>
                          </a:solidFill>
                          <a:latin typeface="Times New Roman" panose="02020603050405020304" pitchFamily="18" charset="0"/>
                          <a:ea typeface="+mn-ea"/>
                          <a:cs typeface="Times New Roman" panose="02020603050405020304" pitchFamily="18" charset="0"/>
                        </a:rPr>
                        <a:t>Подзаконный акт, информационно методический документ</a:t>
                      </a:r>
                    </a:p>
                    <a:p>
                      <a:pPr algn="ct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1600" b="0" kern="1200" dirty="0" smtClean="0">
                          <a:solidFill>
                            <a:schemeClr val="tx1"/>
                          </a:solidFill>
                          <a:latin typeface="Times New Roman" panose="02020603050405020304" pitchFamily="18" charset="0"/>
                          <a:ea typeface="+mn-ea"/>
                          <a:cs typeface="Times New Roman" panose="02020603050405020304" pitchFamily="18" charset="0"/>
                        </a:rPr>
                        <a:t>Институциональное нормативное регулирование</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ru-RU" sz="1600" b="0" kern="1200" dirty="0" smtClean="0">
                          <a:solidFill>
                            <a:schemeClr val="tx1"/>
                          </a:solidFill>
                          <a:latin typeface="Times New Roman" panose="02020603050405020304" pitchFamily="18" charset="0"/>
                          <a:ea typeface="+mn-ea"/>
                          <a:cs typeface="Times New Roman" panose="02020603050405020304" pitchFamily="18" charset="0"/>
                        </a:rPr>
                        <a:t>Отражение в  ООП</a:t>
                      </a:r>
                    </a:p>
                    <a:p>
                      <a:pPr algn="ct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r h="865688">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Ст. 15 Сетевая форма реализации образовательных программ</a:t>
                      </a: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Методические рекомендации </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Договор</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Совместное утверждение ООП</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r h="2404689">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Ст. 16 Реализация образовательных программ с применением электронного обучения и дистанционных образовательных технологий</a:t>
                      </a:r>
                    </a:p>
                    <a:p>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Приказ </a:t>
                      </a:r>
                      <a:r>
                        <a:rPr lang="ru-RU" sz="1600" b="0" kern="1200" dirty="0" err="1" smtClean="0">
                          <a:solidFill>
                            <a:schemeClr val="tx1"/>
                          </a:solidFill>
                          <a:latin typeface="Times New Roman" panose="02020603050405020304" pitchFamily="18" charset="0"/>
                          <a:ea typeface="+mn-ea"/>
                          <a:cs typeface="Times New Roman" panose="02020603050405020304" pitchFamily="18" charset="0"/>
                        </a:rPr>
                        <a:t>Минобрнауки</a:t>
                      </a:r>
                      <a:r>
                        <a:rPr lang="ru-RU" sz="1600" b="0" kern="1200" dirty="0" smtClean="0">
                          <a:solidFill>
                            <a:schemeClr val="tx1"/>
                          </a:solidFill>
                          <a:latin typeface="Times New Roman" panose="02020603050405020304" pitchFamily="18" charset="0"/>
                          <a:ea typeface="+mn-ea"/>
                          <a:cs typeface="Times New Roman" panose="02020603050405020304" pitchFamily="18" charset="0"/>
                        </a:rPr>
                        <a:t> России от 23.08.2017 № 816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Положение о дистанционном обучении</a:t>
                      </a:r>
                    </a:p>
                    <a:p>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Отражение в:</a:t>
                      </a:r>
                    </a:p>
                    <a:p>
                      <a:r>
                        <a:rPr lang="ru-RU" sz="1600" b="0" kern="1200" dirty="0" smtClean="0">
                          <a:solidFill>
                            <a:schemeClr val="tx1"/>
                          </a:solidFill>
                          <a:latin typeface="Times New Roman" panose="02020603050405020304" pitchFamily="18" charset="0"/>
                          <a:ea typeface="+mn-ea"/>
                          <a:cs typeface="Times New Roman" panose="02020603050405020304" pitchFamily="18" charset="0"/>
                        </a:rPr>
                        <a:t>- пояснительной записке ООП; </a:t>
                      </a:r>
                    </a:p>
                    <a:p>
                      <a:pPr marL="0" indent="0">
                        <a:buFontTx/>
                        <a:buNone/>
                      </a:pPr>
                      <a:r>
                        <a:rPr lang="ru-RU" sz="1600" b="0" kern="1200" dirty="0" smtClean="0">
                          <a:solidFill>
                            <a:schemeClr val="tx1"/>
                          </a:solidFill>
                          <a:latin typeface="Times New Roman" panose="02020603050405020304" pitchFamily="18" charset="0"/>
                          <a:ea typeface="+mn-ea"/>
                          <a:cs typeface="Times New Roman" panose="02020603050405020304" pitchFamily="18" charset="0"/>
                        </a:rPr>
                        <a:t>-пояснительной записке учебного плана;</a:t>
                      </a:r>
                    </a:p>
                    <a:p>
                      <a:pPr marL="0" indent="0">
                        <a:buFontTx/>
                        <a:buNone/>
                      </a:pPr>
                      <a:r>
                        <a:rPr lang="ru-RU" sz="1600" b="0" kern="1200" dirty="0" smtClean="0">
                          <a:solidFill>
                            <a:schemeClr val="tx1"/>
                          </a:solidFill>
                          <a:latin typeface="Times New Roman" panose="02020603050405020304" pitchFamily="18" charset="0"/>
                          <a:ea typeface="+mn-ea"/>
                          <a:cs typeface="Times New Roman" panose="02020603050405020304" pitchFamily="18" charset="0"/>
                        </a:rPr>
                        <a:t>- пояснительной записке плана внеурочной деятельности</a:t>
                      </a:r>
                    </a:p>
                    <a:p>
                      <a:endParaRPr lang="ru-RU" sz="1600" b="0" kern="1200" dirty="0">
                        <a:solidFill>
                          <a:schemeClr val="tx1"/>
                        </a:solidFill>
                        <a:latin typeface="Times New Roman" panose="02020603050405020304" pitchFamily="18" charset="0"/>
                        <a:ea typeface="+mn-ea"/>
                        <a:cs typeface="Times New Roman" panose="02020603050405020304" pitchFamily="18" charset="0"/>
                      </a:endParaRPr>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7376" y="829340"/>
            <a:ext cx="939135" cy="999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07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900" b="1" dirty="0">
                <a:solidFill>
                  <a:srgbClr val="ED7D31">
                    <a:lumMod val="75000"/>
                  </a:srgbClr>
                </a:solidFill>
                <a:latin typeface="Times New Roman" panose="02020603050405020304" pitchFamily="18" charset="0"/>
                <a:cs typeface="Times New Roman" panose="02020603050405020304" pitchFamily="18" charset="0"/>
              </a:rPr>
              <a:t>Технология проектирования управленческой деятельности в образовательной организации</a:t>
            </a:r>
            <a:endParaRPr lang="ru-RU" dirty="0"/>
          </a:p>
        </p:txBody>
      </p:sp>
      <p:pic>
        <p:nvPicPr>
          <p:cNvPr id="1026" name="Picture 2" descr="C:\Users\Чеснокова\Desktop\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993"/>
          <a:stretch/>
        </p:blipFill>
        <p:spPr bwMode="auto">
          <a:xfrm>
            <a:off x="531629" y="1350336"/>
            <a:ext cx="10813312" cy="4933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76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1327</Words>
  <Application>Microsoft Office PowerPoint</Application>
  <PresentationFormat>Произвольный</PresentationFormat>
  <Paragraphs>84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Технология проектирования управленческой деятельности  в  образовательной организации </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Технология проектирования управленческой деятельности в образовательной организации.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Александра Викторовна Чеснокова</cp:lastModifiedBy>
  <cp:revision>15</cp:revision>
  <dcterms:created xsi:type="dcterms:W3CDTF">2021-04-14T06:25:05Z</dcterms:created>
  <dcterms:modified xsi:type="dcterms:W3CDTF">2021-06-07T13:36:02Z</dcterms:modified>
</cp:coreProperties>
</file>